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82" r:id="rId5"/>
    <p:sldId id="283" r:id="rId6"/>
    <p:sldId id="280" r:id="rId7"/>
    <p:sldId id="281" r:id="rId8"/>
    <p:sldId id="288" r:id="rId9"/>
    <p:sldId id="284" r:id="rId10"/>
    <p:sldId id="285" r:id="rId11"/>
    <p:sldId id="287" r:id="rId12"/>
    <p:sldId id="274" r:id="rId13"/>
    <p:sldId id="286" r:id="rId14"/>
    <p:sldId id="289" r:id="rId15"/>
    <p:sldId id="303" r:id="rId16"/>
    <p:sldId id="298" r:id="rId17"/>
    <p:sldId id="266" r:id="rId18"/>
    <p:sldId id="299" r:id="rId19"/>
    <p:sldId id="294" r:id="rId20"/>
    <p:sldId id="291" r:id="rId21"/>
    <p:sldId id="293" r:id="rId22"/>
    <p:sldId id="292" r:id="rId23"/>
    <p:sldId id="300" r:id="rId24"/>
    <p:sldId id="297" r:id="rId25"/>
    <p:sldId id="295" r:id="rId26"/>
    <p:sldId id="296" r:id="rId27"/>
    <p:sldId id="261" r:id="rId28"/>
    <p:sldId id="263" r:id="rId29"/>
    <p:sldId id="267" r:id="rId30"/>
    <p:sldId id="268" r:id="rId31"/>
    <p:sldId id="269" r:id="rId32"/>
    <p:sldId id="270" r:id="rId33"/>
    <p:sldId id="301" r:id="rId34"/>
    <p:sldId id="271" r:id="rId35"/>
    <p:sldId id="264" r:id="rId36"/>
    <p:sldId id="290" r:id="rId37"/>
    <p:sldId id="265" r:id="rId38"/>
    <p:sldId id="275" r:id="rId39"/>
    <p:sldId id="276" r:id="rId40"/>
    <p:sldId id="277" r:id="rId41"/>
    <p:sldId id="278" r:id="rId42"/>
    <p:sldId id="259" r:id="rId43"/>
    <p:sldId id="304" r:id="rId44"/>
    <p:sldId id="305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7DB"/>
    <a:srgbClr val="BD85E3"/>
    <a:srgbClr val="B9A1E5"/>
    <a:srgbClr val="6DB0DD"/>
    <a:srgbClr val="3BD9C2"/>
    <a:srgbClr val="BE6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 autoAdjust="0"/>
    <p:restoredTop sz="94686" autoAdjust="0"/>
  </p:normalViewPr>
  <p:slideViewPr>
    <p:cSldViewPr snapToGrid="0">
      <p:cViewPr varScale="1">
        <p:scale>
          <a:sx n="91" d="100"/>
          <a:sy n="9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7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0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4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36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3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6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5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47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58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A044-AC26-4313-8BF6-2EB35EE7676E}" type="datetimeFigureOut">
              <a:rPr lang="fr-FR" smtClean="0"/>
              <a:t>10/03/2018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49E8-55BF-4660-A4F8-1FC18FA431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36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14103" y="3654739"/>
            <a:ext cx="5347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Face Key</a:t>
            </a:r>
            <a:endParaRPr lang="fr-FR" sz="96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21" y="815370"/>
            <a:ext cx="3612502" cy="36125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4" y="326458"/>
            <a:ext cx="1720949" cy="10832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78649" y="6310249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Matthieu Vilain &amp; Quentin 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Gerard</a:t>
            </a:r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&amp; Louis L’</a:t>
            </a:r>
            <a:r>
              <a:rPr lang="fr-FR" b="1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Haridon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66900" y="5940917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Projet de synthèse L3 2017/2018</a:t>
            </a:r>
            <a:endParaRPr lang="fr-FR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Choix techniques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Diff</a:t>
            </a:r>
            <a:r>
              <a:rPr lang="fr-FR" dirty="0" smtClean="0"/>
              <a:t> choix -&gt; +/- </a:t>
            </a:r>
          </a:p>
          <a:p>
            <a:r>
              <a:rPr lang="fr-FR" dirty="0" smtClean="0"/>
              <a:t>Etude marché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l’IHM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2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IHM : Connexion via le client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4426" y="1828800"/>
            <a:ext cx="8026183" cy="4847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16338" y="2204287"/>
            <a:ext cx="4874808" cy="4338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09511" y="3020919"/>
            <a:ext cx="1322865" cy="9144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Extension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3692627" y="3023720"/>
            <a:ext cx="1346338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6499216" y="3027713"/>
            <a:ext cx="1197033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C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507176" y="1910486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Chrome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8480609" y="1624508"/>
            <a:ext cx="121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000295" y="4719108"/>
            <a:ext cx="4037785" cy="173548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Page de connexion</a:t>
            </a:r>
            <a:endParaRPr lang="fr-FR" dirty="0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570943" y="3935319"/>
            <a:ext cx="0" cy="78378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42521" y="5628062"/>
            <a:ext cx="403412" cy="457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/>
          <p:cNvSpPr/>
          <p:nvPr/>
        </p:nvSpPr>
        <p:spPr>
          <a:xfrm>
            <a:off x="8642521" y="6225993"/>
            <a:ext cx="403412" cy="4571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9049518" y="5671995"/>
            <a:ext cx="255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Invisible pour l’utilisateur</a:t>
            </a:r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9045933" y="6277071"/>
            <a:ext cx="2406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Visible pour l’utilisateur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478342" y="3105108"/>
            <a:ext cx="61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/>
              <a:t>udp</a:t>
            </a:r>
            <a:endParaRPr lang="fr-FR" sz="2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325049" y="2896145"/>
            <a:ext cx="116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native messaging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483902" y="4052904"/>
            <a:ext cx="116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javascript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29" idx="3"/>
          </p:cNvCxnSpPr>
          <p:nvPr/>
        </p:nvCxnSpPr>
        <p:spPr>
          <a:xfrm>
            <a:off x="2232376" y="3478119"/>
            <a:ext cx="1460251" cy="28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024816" y="3484913"/>
            <a:ext cx="1460251" cy="280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7679607" y="3484913"/>
            <a:ext cx="2325005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Bilan avancement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147127" y="3398982"/>
            <a:ext cx="152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pas fini</a:t>
            </a:r>
          </a:p>
          <a:p>
            <a:r>
              <a:rPr lang="fr-FR" dirty="0" smtClean="0"/>
              <a:t>+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16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00695" y="2230437"/>
            <a:ext cx="11166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faciale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234" y="4654712"/>
            <a:ext cx="114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fiable et sécurisé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84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PLAN PARTIE 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65230"/>
            <a:ext cx="10515600" cy="5599522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1- Contexte de cette partie dans le projet </a:t>
            </a:r>
          </a:p>
          <a:p>
            <a:pPr marL="0" indent="0">
              <a:buNone/>
            </a:pPr>
            <a:r>
              <a:rPr lang="fr-FR" dirty="0" smtClean="0"/>
              <a:t>2- Contexte historique</a:t>
            </a:r>
          </a:p>
          <a:p>
            <a:pPr marL="0" indent="0">
              <a:buNone/>
            </a:pPr>
            <a:r>
              <a:rPr lang="fr-FR" dirty="0" smtClean="0"/>
              <a:t>3- Construction de la base de données d’images</a:t>
            </a:r>
          </a:p>
          <a:p>
            <a:pPr marL="0" indent="0">
              <a:buNone/>
            </a:pPr>
            <a:r>
              <a:rPr lang="fr-FR" dirty="0" smtClean="0"/>
              <a:t>4- Présentation des méthodes expérimentées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Régression logistique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Perceptron multicouches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- CNN</a:t>
            </a:r>
          </a:p>
          <a:p>
            <a:pPr marL="0" indent="0">
              <a:buNone/>
            </a:pPr>
            <a:r>
              <a:rPr lang="fr-FR" dirty="0" smtClean="0"/>
              <a:t>5- Résultats =&gt; problèmes =&gt; hypothèses </a:t>
            </a:r>
          </a:p>
          <a:p>
            <a:pPr marL="0" indent="0">
              <a:buNone/>
            </a:pPr>
            <a:r>
              <a:rPr lang="fr-FR" dirty="0" smtClean="0"/>
              <a:t>6- Solution de backup</a:t>
            </a:r>
          </a:p>
          <a:p>
            <a:pPr marL="0" indent="0">
              <a:buNone/>
            </a:pPr>
            <a:r>
              <a:rPr lang="fr-FR" dirty="0" smtClean="0"/>
              <a:t>7- Résultats</a:t>
            </a:r>
          </a:p>
          <a:p>
            <a:pPr marL="0" indent="0">
              <a:buNone/>
            </a:pPr>
            <a:r>
              <a:rPr lang="fr-FR" dirty="0" smtClean="0"/>
              <a:t>8- Conclusion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61481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29" y="3162399"/>
            <a:ext cx="3255080" cy="21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Animation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19082" y="3254188"/>
            <a:ext cx="285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Présentation </a:t>
            </a:r>
            <a:r>
              <a:rPr lang="fr-FR" dirty="0" smtClean="0"/>
              <a:t>problématique</a:t>
            </a:r>
          </a:p>
          <a:p>
            <a:r>
              <a:rPr lang="fr-FR" dirty="0" smtClean="0"/>
              <a:t>Animation simple coté client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1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Augmentation d’image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5149334"/>
            <a:ext cx="7924800" cy="152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3438289"/>
            <a:ext cx="7924800" cy="1524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1727244"/>
            <a:ext cx="792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Protocole de collecte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079145" y="1725096"/>
            <a:ext cx="1545995" cy="10463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Augmenteur</a:t>
            </a:r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de données</a:t>
            </a: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fr-FR" dirty="0" err="1" smtClean="0">
                <a:solidFill>
                  <a:schemeClr val="accent1">
                    <a:lumMod val="50000"/>
                  </a:schemeClr>
                </a:solidFill>
              </a:rPr>
              <a:t>py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necteur en angle 11"/>
          <p:cNvCxnSpPr>
            <a:endCxn id="10" idx="1"/>
          </p:cNvCxnSpPr>
          <p:nvPr/>
        </p:nvCxnSpPr>
        <p:spPr>
          <a:xfrm rot="5400000" flipH="1" flipV="1">
            <a:off x="2366937" y="2607701"/>
            <a:ext cx="1071626" cy="3527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" idx="3"/>
          </p:cNvCxnSpPr>
          <p:nvPr/>
        </p:nvCxnSpPr>
        <p:spPr>
          <a:xfrm>
            <a:off x="4625140" y="2248283"/>
            <a:ext cx="6102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74442" y="2276127"/>
            <a:ext cx="154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z</a:t>
            </a:r>
            <a:r>
              <a:rPr lang="fr-FR" dirty="0" err="1" smtClean="0"/>
              <a:t>ero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endParaRPr lang="fr-FR" dirty="0" smtClean="0"/>
          </a:p>
          <a:p>
            <a:pPr algn="ctr"/>
            <a:r>
              <a:rPr lang="fr-FR" dirty="0" err="1" smtClean="0"/>
              <a:t>Equal</a:t>
            </a:r>
            <a:r>
              <a:rPr lang="fr-FR" dirty="0" smtClean="0"/>
              <a:t> variance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1" y="4072153"/>
            <a:ext cx="1328681" cy="1328681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9865945" y="59273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pickle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9296560" y="5550834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</a:t>
            </a:r>
            <a:r>
              <a:rPr lang="fr-FR" dirty="0" err="1" smtClean="0"/>
              <a:t>array</a:t>
            </a:r>
            <a:r>
              <a:rPr lang="fr-FR" dirty="0" smtClean="0"/>
              <a:t> + label</a:t>
            </a: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052545" y="2201688"/>
            <a:ext cx="1980848" cy="14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51" idx="2"/>
            <a:endCxn id="39" idx="0"/>
          </p:cNvCxnSpPr>
          <p:nvPr/>
        </p:nvCxnSpPr>
        <p:spPr>
          <a:xfrm flipH="1">
            <a:off x="10259642" y="3036462"/>
            <a:ext cx="1" cy="1035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94520" y="4730657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Haar</a:t>
            </a:r>
            <a:r>
              <a:rPr lang="fr-FR" sz="2800" u="sng" dirty="0" smtClean="0">
                <a:solidFill>
                  <a:srgbClr val="123A61"/>
                </a:solidFill>
              </a:rPr>
              <a:t> cascade</a:t>
            </a:r>
            <a:endParaRPr lang="fr-FR" sz="2800" u="sng" dirty="0"/>
          </a:p>
        </p:txBody>
      </p:sp>
      <p:pic>
        <p:nvPicPr>
          <p:cNvPr id="2" name="face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787" y="3319909"/>
            <a:ext cx="4471232" cy="335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19" y="1483962"/>
            <a:ext cx="952500" cy="952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19" y="163396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19" y="1783962"/>
            <a:ext cx="952500" cy="9525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19" y="1933962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19" y="2083962"/>
            <a:ext cx="952500" cy="9525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93" y="1483962"/>
            <a:ext cx="952500" cy="9525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93" y="1633962"/>
            <a:ext cx="952500" cy="9525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93" y="1783962"/>
            <a:ext cx="952500" cy="9525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93" y="1933962"/>
            <a:ext cx="952500" cy="95250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93" y="2083962"/>
            <a:ext cx="952500" cy="95250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26" y="18301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Détails base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28575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89187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04979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910411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71023" y="2581258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631635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492247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352859" y="2581257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471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74083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934695" y="2581256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10795307" y="2581255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328575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189187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049799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0411" y="3422784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71023" y="3422783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63163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86142" y="1715055"/>
            <a:ext cx="2425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18 classes</a:t>
            </a:r>
            <a:endParaRPr lang="fr-FR" sz="2800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225173" y="275965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Homme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49313" y="3601186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Femme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780930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19462 images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205377" y="522764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21421 images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911677" y="5221388"/>
            <a:ext cx="15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253006 images</a:t>
            </a:r>
          </a:p>
          <a:p>
            <a:r>
              <a:rPr lang="fr-FR" dirty="0" smtClean="0"/>
              <a:t>2.5 Go fichier</a:t>
            </a:r>
          </a:p>
          <a:p>
            <a:r>
              <a:rPr lang="fr-FR" dirty="0" smtClean="0"/>
              <a:t>6.2 Go .</a:t>
            </a:r>
            <a:r>
              <a:rPr lang="fr-FR" dirty="0" err="1" smtClean="0"/>
              <a:t>pickle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093801" y="58845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~9%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30" idx="3"/>
            <a:endCxn id="29" idx="1"/>
          </p:cNvCxnSpPr>
          <p:nvPr/>
        </p:nvCxnSpPr>
        <p:spPr>
          <a:xfrm>
            <a:off x="4688155" y="5412315"/>
            <a:ext cx="109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9" idx="3"/>
          </p:cNvCxnSpPr>
          <p:nvPr/>
        </p:nvCxnSpPr>
        <p:spPr>
          <a:xfrm>
            <a:off x="7263708" y="5412315"/>
            <a:ext cx="1647969" cy="12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63" y="6188578"/>
            <a:ext cx="426384" cy="426384"/>
          </a:xfrm>
          <a:prstGeom prst="rect">
            <a:avLst/>
          </a:prstGeom>
        </p:spPr>
      </p:pic>
      <p:cxnSp>
        <p:nvCxnSpPr>
          <p:cNvPr id="38" name="Connecteur droit avec flèche 37"/>
          <p:cNvCxnSpPr>
            <a:stCxn id="30" idx="3"/>
            <a:endCxn id="37" idx="0"/>
          </p:cNvCxnSpPr>
          <p:nvPr/>
        </p:nvCxnSpPr>
        <p:spPr>
          <a:xfrm>
            <a:off x="4688155" y="5412315"/>
            <a:ext cx="0" cy="776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97823" y="3601186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Déchets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13471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074083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934695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10795307" y="3422782"/>
            <a:ext cx="735106" cy="726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328575" y="5227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Flux vidéo</a:t>
            </a:r>
          </a:p>
        </p:txBody>
      </p:sp>
      <p:cxnSp>
        <p:nvCxnSpPr>
          <p:cNvPr id="54" name="Connecteur droit avec flèche 53"/>
          <p:cNvCxnSpPr>
            <a:stCxn id="53" idx="3"/>
            <a:endCxn id="30" idx="1"/>
          </p:cNvCxnSpPr>
          <p:nvPr/>
        </p:nvCxnSpPr>
        <p:spPr>
          <a:xfrm>
            <a:off x="2462219" y="5412315"/>
            <a:ext cx="7431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688154" y="5408210"/>
            <a:ext cx="41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7336846" y="5036722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820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Intégration de la collecte de données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1 : régression logistique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2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044081" y="493135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291006" y="46776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291007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291007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294197" y="633231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208698" y="467762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08698" y="522918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208698" y="578074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3126390" y="467762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126390" y="522918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3126390" y="578074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291005" y="412606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10601" y="548292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754792" y="4343478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754792" y="4343478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754792" y="4343478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754793" y="4895039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754793" y="4895040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754793" y="4895040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754794" y="4895039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754794" y="5446602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754794" y="4895039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754794" y="5446602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754794" y="5998164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757984" y="4895039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757984" y="5446602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757984" y="5998164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672485" y="489503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672485" y="489503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672485" y="4895039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672485" y="4895038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672485" y="5446601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672485" y="5446602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672485" y="4895038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672485" y="5998161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590177" y="4895038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590177" y="4895038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590177" y="5148774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590177" y="5446601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590177" y="5700337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77851" y="498178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781191" y="5543217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590177" y="5148774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604722" y="434347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604722" y="491302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578579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578579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578579" y="6549726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226028" y="472405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2211594" y="527323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219773" y="582326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517703" y="489503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517703" y="544660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517703" y="599816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672485" y="5446601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4057341" y="497072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339989" y="506521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26492" y="345199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820061" y="501506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826700" y="5574335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265748" y="514877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4031416" y="5525441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314064" y="561992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4239823" y="5703488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796" y="4482770"/>
                <a:ext cx="2399888" cy="7958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873717" y="5797973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880887" y="524325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13" y="5311629"/>
                <a:ext cx="3386888" cy="416524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86" y="5898664"/>
                <a:ext cx="336528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3166133" y="580919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448781" y="59036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374540" y="5987242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3008434" y="608172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3155408" y="5261839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438056" y="5356323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363815" y="5439886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997709" y="5534371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3149019" y="471448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431667" y="4808971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357426" y="4892534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991320" y="4987019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563" y="4079564"/>
                <a:ext cx="3324885" cy="391582"/>
              </a:xfrm>
              <a:prstGeom prst="rect">
                <a:avLst/>
              </a:prstGeom>
              <a:blipFill rotWithShape="0"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80" y="2197092"/>
                <a:ext cx="2846892" cy="391646"/>
              </a:xfrm>
              <a:prstGeom prst="rect">
                <a:avLst/>
              </a:prstGeom>
              <a:blipFill rotWithShape="0">
                <a:blip r:embed="rId6"/>
                <a:stretch>
                  <a:fillRect l="-1927" t="-110769" b="-16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92" y="2588738"/>
                <a:ext cx="268830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08" y="19955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575914" y="1617190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  <p:sp>
        <p:nvSpPr>
          <p:cNvPr id="95" name="Ellipse 94"/>
          <p:cNvSpPr/>
          <p:nvPr/>
        </p:nvSpPr>
        <p:spPr>
          <a:xfrm>
            <a:off x="3097230" y="2100272"/>
            <a:ext cx="1827164" cy="11545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3173439" y="2523089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59651" y="2455967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98" name="Connecteur droit avec flèche 97"/>
          <p:cNvCxnSpPr>
            <a:stCxn id="96" idx="3"/>
            <a:endCxn id="97" idx="1"/>
          </p:cNvCxnSpPr>
          <p:nvPr/>
        </p:nvCxnSpPr>
        <p:spPr>
          <a:xfrm flipV="1">
            <a:off x="3829334" y="2680927"/>
            <a:ext cx="330317" cy="13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lipse 98"/>
          <p:cNvSpPr/>
          <p:nvPr/>
        </p:nvSpPr>
        <p:spPr>
          <a:xfrm>
            <a:off x="1764446" y="1946175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/>
          <p:cNvSpPr/>
          <p:nvPr/>
        </p:nvSpPr>
        <p:spPr>
          <a:xfrm>
            <a:off x="1762506" y="2510470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/>
          <p:cNvSpPr/>
          <p:nvPr/>
        </p:nvSpPr>
        <p:spPr>
          <a:xfrm>
            <a:off x="1770739" y="307686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2" name="Connecteur droit avec flèche 101"/>
          <p:cNvCxnSpPr>
            <a:stCxn id="100" idx="6"/>
            <a:endCxn id="96" idx="1"/>
          </p:cNvCxnSpPr>
          <p:nvPr/>
        </p:nvCxnSpPr>
        <p:spPr>
          <a:xfrm flipV="1">
            <a:off x="2164194" y="2694712"/>
            <a:ext cx="1009245" cy="10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99" idx="6"/>
            <a:endCxn id="96" idx="1"/>
          </p:cNvCxnSpPr>
          <p:nvPr/>
        </p:nvCxnSpPr>
        <p:spPr>
          <a:xfrm>
            <a:off x="2166134" y="2140857"/>
            <a:ext cx="1007305" cy="55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>
            <a:stCxn id="101" idx="6"/>
            <a:endCxn id="96" idx="1"/>
          </p:cNvCxnSpPr>
          <p:nvPr/>
        </p:nvCxnSpPr>
        <p:spPr>
          <a:xfrm flipV="1">
            <a:off x="2172427" y="2694712"/>
            <a:ext cx="1001012" cy="576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97" idx="3"/>
          </p:cNvCxnSpPr>
          <p:nvPr/>
        </p:nvCxnSpPr>
        <p:spPr>
          <a:xfrm>
            <a:off x="4825911" y="2680927"/>
            <a:ext cx="4329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ZoneTexte 105"/>
          <p:cNvSpPr txBox="1"/>
          <p:nvPr/>
        </p:nvSpPr>
        <p:spPr>
          <a:xfrm>
            <a:off x="3301565" y="2393420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107" name="ZoneTexte 106"/>
          <p:cNvSpPr txBox="1"/>
          <p:nvPr/>
        </p:nvSpPr>
        <p:spPr>
          <a:xfrm>
            <a:off x="2221048" y="210915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8" name="ZoneTexte 107"/>
          <p:cNvSpPr txBox="1"/>
          <p:nvPr/>
        </p:nvSpPr>
        <p:spPr>
          <a:xfrm>
            <a:off x="2241419" y="255078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9" name="ZoneTexte 108"/>
          <p:cNvSpPr txBox="1"/>
          <p:nvPr/>
        </p:nvSpPr>
        <p:spPr>
          <a:xfrm>
            <a:off x="2221048" y="294612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10" name="Image 10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8" y="2488658"/>
            <a:ext cx="610559" cy="384536"/>
          </a:xfrm>
          <a:prstGeom prst="rect">
            <a:avLst/>
          </a:prstGeom>
        </p:spPr>
      </p:pic>
      <p:cxnSp>
        <p:nvCxnSpPr>
          <p:cNvPr id="116" name="Connecteur droit avec flèche 115"/>
          <p:cNvCxnSpPr>
            <a:stCxn id="20" idx="6"/>
            <a:endCxn id="50" idx="1"/>
          </p:cNvCxnSpPr>
          <p:nvPr/>
        </p:nvCxnSpPr>
        <p:spPr>
          <a:xfrm>
            <a:off x="4474388" y="5700337"/>
            <a:ext cx="306803" cy="98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en arc 120"/>
          <p:cNvCxnSpPr/>
          <p:nvPr/>
        </p:nvCxnSpPr>
        <p:spPr>
          <a:xfrm rot="16200000" flipH="1">
            <a:off x="4621703" y="5885190"/>
            <a:ext cx="249188" cy="201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/>
          <p:cNvSpPr txBox="1"/>
          <p:nvPr/>
        </p:nvSpPr>
        <p:spPr>
          <a:xfrm>
            <a:off x="4746297" y="6080540"/>
            <a:ext cx="64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Erreur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6155" y="1482157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Neurone</a:t>
            </a:r>
            <a:endParaRPr lang="fr-FR" sz="2800" u="sng" dirty="0"/>
          </a:p>
        </p:txBody>
      </p:sp>
      <p:sp>
        <p:nvSpPr>
          <p:cNvPr id="113" name="Rectangle 112"/>
          <p:cNvSpPr/>
          <p:nvPr/>
        </p:nvSpPr>
        <p:spPr>
          <a:xfrm>
            <a:off x="1564424" y="375213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Réseau de neurones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0788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Perceptron multicouches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256527" y="2404705"/>
            <a:ext cx="5795948" cy="33730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64025" y="3277718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4923" y="3271014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183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500519" y="354882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 rot="5400000">
            <a:off x="873954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5400000">
            <a:off x="2227338" y="1742821"/>
            <a:ext cx="246434" cy="152151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/>
          <p:cNvSpPr/>
          <p:nvPr/>
        </p:nvSpPr>
        <p:spPr>
          <a:xfrm rot="5400000">
            <a:off x="3597099" y="2286328"/>
            <a:ext cx="246434" cy="4345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79237" y="1828800"/>
            <a:ext cx="88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</a:t>
            </a:r>
          </a:p>
          <a:p>
            <a:pPr algn="ctr"/>
            <a:r>
              <a:rPr lang="fr-FR" sz="1600" dirty="0" smtClean="0"/>
              <a:t>d’entrée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516133" y="2030799"/>
            <a:ext cx="1595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Couches cachées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188760" y="1835561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Couche de</a:t>
            </a:r>
          </a:p>
          <a:p>
            <a:pPr algn="ctr"/>
            <a:r>
              <a:rPr lang="fr-FR" sz="1600" dirty="0" smtClean="0"/>
              <a:t>sortie</a:t>
            </a:r>
          </a:p>
        </p:txBody>
      </p:sp>
      <p:sp>
        <p:nvSpPr>
          <p:cNvPr id="15" name="Ellipse 14"/>
          <p:cNvSpPr/>
          <p:nvPr/>
        </p:nvSpPr>
        <p:spPr>
          <a:xfrm>
            <a:off x="747444" y="329509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747445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50635" y="4949776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665136" y="329508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665136" y="38466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665136" y="43982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582828" y="329508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2582828" y="38466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2582828" y="439821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47443" y="2743528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67039" y="41003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/>
          <p:cNvCxnSpPr>
            <a:stCxn id="19" idx="2"/>
            <a:endCxn id="25" idx="6"/>
          </p:cNvCxnSpPr>
          <p:nvPr/>
        </p:nvCxnSpPr>
        <p:spPr>
          <a:xfrm flipH="1" flipV="1">
            <a:off x="1211230" y="2960944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0" idx="2"/>
            <a:endCxn id="25" idx="6"/>
          </p:cNvCxnSpPr>
          <p:nvPr/>
        </p:nvCxnSpPr>
        <p:spPr>
          <a:xfrm flipH="1" flipV="1">
            <a:off x="1211230" y="2960944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1" idx="2"/>
            <a:endCxn id="25" idx="6"/>
          </p:cNvCxnSpPr>
          <p:nvPr/>
        </p:nvCxnSpPr>
        <p:spPr>
          <a:xfrm flipH="1" flipV="1">
            <a:off x="1211230" y="2960944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9" idx="2"/>
            <a:endCxn id="15" idx="6"/>
          </p:cNvCxnSpPr>
          <p:nvPr/>
        </p:nvCxnSpPr>
        <p:spPr>
          <a:xfrm flipH="1">
            <a:off x="1211231" y="3512505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0" idx="2"/>
            <a:endCxn id="15" idx="6"/>
          </p:cNvCxnSpPr>
          <p:nvPr/>
        </p:nvCxnSpPr>
        <p:spPr>
          <a:xfrm flipH="1" flipV="1">
            <a:off x="1211231" y="3512506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1" idx="2"/>
            <a:endCxn id="15" idx="6"/>
          </p:cNvCxnSpPr>
          <p:nvPr/>
        </p:nvCxnSpPr>
        <p:spPr>
          <a:xfrm flipH="1" flipV="1">
            <a:off x="1211231" y="3512506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9" idx="2"/>
            <a:endCxn id="17" idx="6"/>
          </p:cNvCxnSpPr>
          <p:nvPr/>
        </p:nvCxnSpPr>
        <p:spPr>
          <a:xfrm flipH="1">
            <a:off x="1211232" y="3512505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0" idx="2"/>
            <a:endCxn id="17" idx="6"/>
          </p:cNvCxnSpPr>
          <p:nvPr/>
        </p:nvCxnSpPr>
        <p:spPr>
          <a:xfrm flipH="1">
            <a:off x="1211232" y="4064068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21" idx="2"/>
            <a:endCxn id="17" idx="6"/>
          </p:cNvCxnSpPr>
          <p:nvPr/>
        </p:nvCxnSpPr>
        <p:spPr>
          <a:xfrm flipH="1">
            <a:off x="1211232" y="4615630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9" idx="2"/>
            <a:endCxn id="18" idx="6"/>
          </p:cNvCxnSpPr>
          <p:nvPr/>
        </p:nvCxnSpPr>
        <p:spPr>
          <a:xfrm flipH="1">
            <a:off x="1214422" y="3512505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2"/>
            <a:endCxn id="18" idx="6"/>
          </p:cNvCxnSpPr>
          <p:nvPr/>
        </p:nvCxnSpPr>
        <p:spPr>
          <a:xfrm flipH="1">
            <a:off x="1214422" y="4064068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21" idx="2"/>
            <a:endCxn id="18" idx="6"/>
          </p:cNvCxnSpPr>
          <p:nvPr/>
        </p:nvCxnSpPr>
        <p:spPr>
          <a:xfrm flipH="1">
            <a:off x="1214422" y="4615630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2" idx="2"/>
            <a:endCxn id="19" idx="6"/>
          </p:cNvCxnSpPr>
          <p:nvPr/>
        </p:nvCxnSpPr>
        <p:spPr>
          <a:xfrm flipH="1">
            <a:off x="2128923" y="3512504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3" idx="2"/>
            <a:endCxn id="19" idx="6"/>
          </p:cNvCxnSpPr>
          <p:nvPr/>
        </p:nvCxnSpPr>
        <p:spPr>
          <a:xfrm flipH="1" flipV="1">
            <a:off x="2128923" y="3512505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2"/>
            <a:endCxn id="19" idx="6"/>
          </p:cNvCxnSpPr>
          <p:nvPr/>
        </p:nvCxnSpPr>
        <p:spPr>
          <a:xfrm flipH="1" flipV="1">
            <a:off x="2128923" y="3512505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2" idx="2"/>
            <a:endCxn id="20" idx="6"/>
          </p:cNvCxnSpPr>
          <p:nvPr/>
        </p:nvCxnSpPr>
        <p:spPr>
          <a:xfrm flipH="1">
            <a:off x="2128923" y="3512504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3" idx="2"/>
            <a:endCxn id="20" idx="6"/>
          </p:cNvCxnSpPr>
          <p:nvPr/>
        </p:nvCxnSpPr>
        <p:spPr>
          <a:xfrm flipH="1">
            <a:off x="2128923" y="40640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4" idx="2"/>
            <a:endCxn id="20" idx="6"/>
          </p:cNvCxnSpPr>
          <p:nvPr/>
        </p:nvCxnSpPr>
        <p:spPr>
          <a:xfrm flipH="1" flipV="1">
            <a:off x="2128923" y="4064068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2" idx="2"/>
            <a:endCxn id="21" idx="6"/>
          </p:cNvCxnSpPr>
          <p:nvPr/>
        </p:nvCxnSpPr>
        <p:spPr>
          <a:xfrm flipH="1">
            <a:off x="2128923" y="3512504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4" idx="2"/>
            <a:endCxn id="21" idx="6"/>
          </p:cNvCxnSpPr>
          <p:nvPr/>
        </p:nvCxnSpPr>
        <p:spPr>
          <a:xfrm flipH="1">
            <a:off x="2128923" y="4615627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8" idx="2"/>
            <a:endCxn id="22" idx="6"/>
          </p:cNvCxnSpPr>
          <p:nvPr/>
        </p:nvCxnSpPr>
        <p:spPr>
          <a:xfrm flipH="1" flipV="1">
            <a:off x="3046615" y="3512504"/>
            <a:ext cx="45390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stCxn id="26" idx="2"/>
            <a:endCxn id="22" idx="6"/>
          </p:cNvCxnSpPr>
          <p:nvPr/>
        </p:nvCxnSpPr>
        <p:spPr>
          <a:xfrm flipH="1" flipV="1">
            <a:off x="3046615" y="3512504"/>
            <a:ext cx="420424" cy="80529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8" idx="2"/>
            <a:endCxn id="23" idx="6"/>
          </p:cNvCxnSpPr>
          <p:nvPr/>
        </p:nvCxnSpPr>
        <p:spPr>
          <a:xfrm flipH="1">
            <a:off x="3046615" y="3766240"/>
            <a:ext cx="453904" cy="2978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6" idx="2"/>
            <a:endCxn id="23" idx="6"/>
          </p:cNvCxnSpPr>
          <p:nvPr/>
        </p:nvCxnSpPr>
        <p:spPr>
          <a:xfrm flipH="1" flipV="1">
            <a:off x="3046615" y="4064067"/>
            <a:ext cx="420424" cy="25373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>
            <a:stCxn id="26" idx="2"/>
            <a:endCxn id="24" idx="6"/>
          </p:cNvCxnSpPr>
          <p:nvPr/>
        </p:nvCxnSpPr>
        <p:spPr>
          <a:xfrm flipH="1">
            <a:off x="3046615" y="4317803"/>
            <a:ext cx="420424" cy="2978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8" idx="2"/>
            <a:endCxn id="24" idx="6"/>
          </p:cNvCxnSpPr>
          <p:nvPr/>
        </p:nvCxnSpPr>
        <p:spPr>
          <a:xfrm flipH="1">
            <a:off x="3046615" y="3766240"/>
            <a:ext cx="453904" cy="8493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>
            <a:stCxn id="23" idx="2"/>
            <a:endCxn id="21" idx="6"/>
          </p:cNvCxnSpPr>
          <p:nvPr/>
        </p:nvCxnSpPr>
        <p:spPr>
          <a:xfrm flipH="1">
            <a:off x="2128923" y="4064067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97433" y="38466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097306" y="295857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1097306" y="352812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71163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1071163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1071163" y="516482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718612" y="333916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1704178" y="3888337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1712357" y="44383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/>
          <p:nvPr/>
        </p:nvCxnSpPr>
        <p:spPr>
          <a:xfrm>
            <a:off x="2010287" y="3510139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2010287" y="406170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010287" y="461326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47766" y="3593993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4147766" y="4167600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4189976" y="3627273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4193275" y="4198718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5980961" y="1530218"/>
            <a:ext cx="4997101" cy="29081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7167437" y="4837153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sp>
        <p:nvSpPr>
          <p:cNvPr id="86" name="Ellipse 85"/>
          <p:cNvSpPr/>
          <p:nvPr/>
        </p:nvSpPr>
        <p:spPr>
          <a:xfrm>
            <a:off x="3774908" y="5321711"/>
            <a:ext cx="1983913" cy="1355387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3805170" y="5827782"/>
            <a:ext cx="655895" cy="34324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5812" y="5767788"/>
            <a:ext cx="666260" cy="449919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rgbClr val="123A61"/>
              </a:solidFill>
            </a:endParaRPr>
          </a:p>
        </p:txBody>
      </p:sp>
      <p:cxnSp>
        <p:nvCxnSpPr>
          <p:cNvPr id="89" name="Connecteur droit avec flèche 88"/>
          <p:cNvCxnSpPr>
            <a:stCxn id="87" idx="3"/>
            <a:endCxn id="88" idx="1"/>
          </p:cNvCxnSpPr>
          <p:nvPr/>
        </p:nvCxnSpPr>
        <p:spPr>
          <a:xfrm flipV="1">
            <a:off x="4461065" y="5992748"/>
            <a:ext cx="474747" cy="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Ellipse 89"/>
          <p:cNvSpPr/>
          <p:nvPr/>
        </p:nvSpPr>
        <p:spPr>
          <a:xfrm>
            <a:off x="2132729" y="5264049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/>
          <p:cNvSpPr/>
          <p:nvPr/>
        </p:nvSpPr>
        <p:spPr>
          <a:xfrm>
            <a:off x="2130789" y="5828344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/>
          <p:cNvSpPr/>
          <p:nvPr/>
        </p:nvSpPr>
        <p:spPr>
          <a:xfrm>
            <a:off x="2139022" y="6394738"/>
            <a:ext cx="401688" cy="389363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droit avec flèche 92"/>
          <p:cNvCxnSpPr>
            <a:stCxn id="91" idx="6"/>
            <a:endCxn id="87" idx="1"/>
          </p:cNvCxnSpPr>
          <p:nvPr/>
        </p:nvCxnSpPr>
        <p:spPr>
          <a:xfrm flipV="1">
            <a:off x="2532477" y="5999279"/>
            <a:ext cx="1272693" cy="2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stCxn id="90" idx="6"/>
            <a:endCxn id="87" idx="1"/>
          </p:cNvCxnSpPr>
          <p:nvPr/>
        </p:nvCxnSpPr>
        <p:spPr>
          <a:xfrm>
            <a:off x="2534417" y="5458731"/>
            <a:ext cx="1270753" cy="540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92" idx="6"/>
            <a:endCxn id="87" idx="1"/>
          </p:cNvCxnSpPr>
          <p:nvPr/>
        </p:nvCxnSpPr>
        <p:spPr>
          <a:xfrm flipV="1">
            <a:off x="2540710" y="5999405"/>
            <a:ext cx="1264460" cy="590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88" idx="3"/>
          </p:cNvCxnSpPr>
          <p:nvPr/>
        </p:nvCxnSpPr>
        <p:spPr>
          <a:xfrm>
            <a:off x="5602072" y="5992748"/>
            <a:ext cx="726993" cy="6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933296" y="5698113"/>
            <a:ext cx="235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∑</a:t>
            </a:r>
            <a:endParaRPr lang="fr-FR" sz="2800" dirty="0"/>
          </a:p>
        </p:txBody>
      </p:sp>
      <p:sp>
        <p:nvSpPr>
          <p:cNvPr id="99" name="ZoneTexte 98"/>
          <p:cNvSpPr txBox="1"/>
          <p:nvPr/>
        </p:nvSpPr>
        <p:spPr>
          <a:xfrm>
            <a:off x="2804931" y="5417421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2825302" y="5859058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2804931" y="6254392"/>
            <a:ext cx="365727" cy="28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</a:t>
            </a:r>
            <a:r>
              <a:rPr lang="fr-FR" sz="1200" dirty="0" smtClean="0"/>
              <a:t>3</a:t>
            </a:r>
            <a:endParaRPr lang="fr-FR" sz="1200" dirty="0"/>
          </a:p>
        </p:txBody>
      </p:sp>
      <p:pic>
        <p:nvPicPr>
          <p:cNvPr id="106" name="Imag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39" y="5800479"/>
            <a:ext cx="610559" cy="3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8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: multi-perceptron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782860" y="264698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029785" y="2393253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29786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029786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032976" y="4047939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1947477" y="2393252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947477" y="2944815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947477" y="3496377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865169" y="239325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865169" y="294481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865169" y="3496374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1029784" y="1841691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749380" y="3198550"/>
            <a:ext cx="463787" cy="43483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>
            <a:stCxn id="13" idx="2"/>
            <a:endCxn id="19" idx="6"/>
          </p:cNvCxnSpPr>
          <p:nvPr/>
        </p:nvCxnSpPr>
        <p:spPr>
          <a:xfrm flipH="1" flipV="1">
            <a:off x="1493571" y="2059107"/>
            <a:ext cx="453906" cy="55156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4" idx="2"/>
            <a:endCxn id="19" idx="6"/>
          </p:cNvCxnSpPr>
          <p:nvPr/>
        </p:nvCxnSpPr>
        <p:spPr>
          <a:xfrm flipH="1" flipV="1">
            <a:off x="1493571" y="2059107"/>
            <a:ext cx="453906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5" idx="2"/>
            <a:endCxn id="19" idx="6"/>
          </p:cNvCxnSpPr>
          <p:nvPr/>
        </p:nvCxnSpPr>
        <p:spPr>
          <a:xfrm flipH="1" flipV="1">
            <a:off x="1493571" y="2059107"/>
            <a:ext cx="453906" cy="165468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3" idx="2"/>
            <a:endCxn id="9" idx="6"/>
          </p:cNvCxnSpPr>
          <p:nvPr/>
        </p:nvCxnSpPr>
        <p:spPr>
          <a:xfrm flipH="1">
            <a:off x="1493572" y="2610668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4" idx="2"/>
            <a:endCxn id="9" idx="6"/>
          </p:cNvCxnSpPr>
          <p:nvPr/>
        </p:nvCxnSpPr>
        <p:spPr>
          <a:xfrm flipH="1" flipV="1">
            <a:off x="1493572" y="2610669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15" idx="2"/>
            <a:endCxn id="9" idx="6"/>
          </p:cNvCxnSpPr>
          <p:nvPr/>
        </p:nvCxnSpPr>
        <p:spPr>
          <a:xfrm flipH="1" flipV="1">
            <a:off x="1493572" y="2610669"/>
            <a:ext cx="453905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3" idx="2"/>
            <a:endCxn id="10" idx="6"/>
          </p:cNvCxnSpPr>
          <p:nvPr/>
        </p:nvCxnSpPr>
        <p:spPr>
          <a:xfrm flipH="1">
            <a:off x="1493573" y="2610668"/>
            <a:ext cx="453904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4" idx="2"/>
            <a:endCxn id="10" idx="6"/>
          </p:cNvCxnSpPr>
          <p:nvPr/>
        </p:nvCxnSpPr>
        <p:spPr>
          <a:xfrm flipH="1">
            <a:off x="1493573" y="3162231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5" idx="2"/>
            <a:endCxn id="10" idx="6"/>
          </p:cNvCxnSpPr>
          <p:nvPr/>
        </p:nvCxnSpPr>
        <p:spPr>
          <a:xfrm flipH="1" flipV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3" idx="2"/>
            <a:endCxn id="11" idx="6"/>
          </p:cNvCxnSpPr>
          <p:nvPr/>
        </p:nvCxnSpPr>
        <p:spPr>
          <a:xfrm flipH="1">
            <a:off x="1493573" y="2610668"/>
            <a:ext cx="453904" cy="110312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4" idx="2"/>
            <a:endCxn id="11" idx="6"/>
          </p:cNvCxnSpPr>
          <p:nvPr/>
        </p:nvCxnSpPr>
        <p:spPr>
          <a:xfrm flipH="1">
            <a:off x="1493573" y="3162231"/>
            <a:ext cx="45390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5" idx="2"/>
            <a:endCxn id="11" idx="6"/>
          </p:cNvCxnSpPr>
          <p:nvPr/>
        </p:nvCxnSpPr>
        <p:spPr>
          <a:xfrm flipH="1">
            <a:off x="1493573" y="3713793"/>
            <a:ext cx="4539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3" idx="2"/>
            <a:endCxn id="12" idx="6"/>
          </p:cNvCxnSpPr>
          <p:nvPr/>
        </p:nvCxnSpPr>
        <p:spPr>
          <a:xfrm flipH="1">
            <a:off x="1496763" y="2610668"/>
            <a:ext cx="450714" cy="16546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4" idx="2"/>
            <a:endCxn id="12" idx="6"/>
          </p:cNvCxnSpPr>
          <p:nvPr/>
        </p:nvCxnSpPr>
        <p:spPr>
          <a:xfrm flipH="1">
            <a:off x="1496763" y="3162231"/>
            <a:ext cx="450714" cy="110312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5" idx="2"/>
            <a:endCxn id="12" idx="6"/>
          </p:cNvCxnSpPr>
          <p:nvPr/>
        </p:nvCxnSpPr>
        <p:spPr>
          <a:xfrm flipH="1">
            <a:off x="1496763" y="3713793"/>
            <a:ext cx="450714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6" idx="2"/>
            <a:endCxn id="13" idx="6"/>
          </p:cNvCxnSpPr>
          <p:nvPr/>
        </p:nvCxnSpPr>
        <p:spPr>
          <a:xfrm flipH="1">
            <a:off x="2411264" y="2610667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7" idx="2"/>
            <a:endCxn id="13" idx="6"/>
          </p:cNvCxnSpPr>
          <p:nvPr/>
        </p:nvCxnSpPr>
        <p:spPr>
          <a:xfrm flipH="1" flipV="1">
            <a:off x="2411264" y="2610668"/>
            <a:ext cx="453905" cy="55156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stCxn id="18" idx="2"/>
            <a:endCxn id="13" idx="6"/>
          </p:cNvCxnSpPr>
          <p:nvPr/>
        </p:nvCxnSpPr>
        <p:spPr>
          <a:xfrm flipH="1" flipV="1">
            <a:off x="2411264" y="2610668"/>
            <a:ext cx="453905" cy="110312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16" idx="2"/>
            <a:endCxn id="14" idx="6"/>
          </p:cNvCxnSpPr>
          <p:nvPr/>
        </p:nvCxnSpPr>
        <p:spPr>
          <a:xfrm flipH="1">
            <a:off x="2411264" y="2610667"/>
            <a:ext cx="453905" cy="55156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17" idx="2"/>
            <a:endCxn id="14" idx="6"/>
          </p:cNvCxnSpPr>
          <p:nvPr/>
        </p:nvCxnSpPr>
        <p:spPr>
          <a:xfrm flipH="1">
            <a:off x="2411264" y="3162230"/>
            <a:ext cx="453905" cy="1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18" idx="2"/>
            <a:endCxn id="14" idx="6"/>
          </p:cNvCxnSpPr>
          <p:nvPr/>
        </p:nvCxnSpPr>
        <p:spPr>
          <a:xfrm flipH="1" flipV="1">
            <a:off x="2411264" y="3162231"/>
            <a:ext cx="453905" cy="55155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16" idx="2"/>
            <a:endCxn id="15" idx="6"/>
          </p:cNvCxnSpPr>
          <p:nvPr/>
        </p:nvCxnSpPr>
        <p:spPr>
          <a:xfrm flipH="1">
            <a:off x="2411264" y="2610667"/>
            <a:ext cx="453905" cy="110312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18" idx="2"/>
            <a:endCxn id="15" idx="6"/>
          </p:cNvCxnSpPr>
          <p:nvPr/>
        </p:nvCxnSpPr>
        <p:spPr>
          <a:xfrm flipH="1">
            <a:off x="2411264" y="3713790"/>
            <a:ext cx="453905" cy="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8" idx="2"/>
            <a:endCxn id="16" idx="6"/>
          </p:cNvCxnSpPr>
          <p:nvPr/>
        </p:nvCxnSpPr>
        <p:spPr>
          <a:xfrm flipH="1" flipV="1">
            <a:off x="3328956" y="2610667"/>
            <a:ext cx="45390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0" idx="2"/>
            <a:endCxn id="16" idx="6"/>
          </p:cNvCxnSpPr>
          <p:nvPr/>
        </p:nvCxnSpPr>
        <p:spPr>
          <a:xfrm flipH="1" flipV="1">
            <a:off x="3328956" y="2610667"/>
            <a:ext cx="420424" cy="805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8" idx="2"/>
            <a:endCxn id="17" idx="6"/>
          </p:cNvCxnSpPr>
          <p:nvPr/>
        </p:nvCxnSpPr>
        <p:spPr>
          <a:xfrm flipH="1">
            <a:off x="3328956" y="2864403"/>
            <a:ext cx="453904" cy="2978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0" idx="2"/>
            <a:endCxn id="17" idx="6"/>
          </p:cNvCxnSpPr>
          <p:nvPr/>
        </p:nvCxnSpPr>
        <p:spPr>
          <a:xfrm flipH="1" flipV="1">
            <a:off x="3328956" y="3162230"/>
            <a:ext cx="420424" cy="253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0" idx="2"/>
            <a:endCxn id="18" idx="6"/>
          </p:cNvCxnSpPr>
          <p:nvPr/>
        </p:nvCxnSpPr>
        <p:spPr>
          <a:xfrm flipH="1">
            <a:off x="3328956" y="3415966"/>
            <a:ext cx="420424" cy="2978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6630" y="2697412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516630" y="3271019"/>
            <a:ext cx="382622" cy="33398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>
            <a:stCxn id="8" idx="2"/>
            <a:endCxn id="18" idx="6"/>
          </p:cNvCxnSpPr>
          <p:nvPr/>
        </p:nvCxnSpPr>
        <p:spPr>
          <a:xfrm flipH="1">
            <a:off x="3328956" y="2864403"/>
            <a:ext cx="453904" cy="8493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343501" y="205910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343501" y="262865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1317358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317358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>
            <a:off x="1317358" y="4265355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1964807" y="243968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1950373" y="2988865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1958552" y="353889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256482" y="2610667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56482" y="316223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2256482" y="371379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17" idx="2"/>
            <a:endCxn id="15" idx="6"/>
          </p:cNvCxnSpPr>
          <p:nvPr/>
        </p:nvCxnSpPr>
        <p:spPr>
          <a:xfrm flipH="1">
            <a:off x="2411264" y="3162230"/>
            <a:ext cx="453905" cy="55156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3796120" y="268635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078768" y="278084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920395" y="1806995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Back propagation</a:t>
            </a:r>
            <a:endParaRPr lang="fr-FR" sz="2800" u="sng" dirty="0"/>
          </a:p>
        </p:txBody>
      </p:sp>
      <p:sp>
        <p:nvSpPr>
          <p:cNvPr id="67" name="Ellipse 66"/>
          <p:cNvSpPr/>
          <p:nvPr/>
        </p:nvSpPr>
        <p:spPr>
          <a:xfrm>
            <a:off x="4558840" y="2730692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Ellipse 67"/>
          <p:cNvSpPr/>
          <p:nvPr/>
        </p:nvSpPr>
        <p:spPr>
          <a:xfrm>
            <a:off x="4562139" y="3302137"/>
            <a:ext cx="298201" cy="271745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004527" y="286440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>
            <a:off x="3770195" y="3241070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4052843" y="3335554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978602" y="3419117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Sup>
                            <m:sSubSupPr>
                              <m:ctrlPr>
                                <a:rPr lang="fr-FR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01" y="3219600"/>
                <a:ext cx="3133102" cy="1030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H="1">
            <a:off x="3612496" y="3513602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3619666" y="2958887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/>
              <p:cNvSpPr txBox="1"/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l-GR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6" name="ZoneTexte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740" y="4154032"/>
                <a:ext cx="4447115" cy="5246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𝑠𝑖𝑔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⊛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5" y="4847701"/>
                <a:ext cx="44159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/>
          <p:cNvSpPr/>
          <p:nvPr/>
        </p:nvSpPr>
        <p:spPr>
          <a:xfrm>
            <a:off x="2904912" y="3524824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3187560" y="3619308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Ellipse 79"/>
          <p:cNvSpPr/>
          <p:nvPr/>
        </p:nvSpPr>
        <p:spPr>
          <a:xfrm>
            <a:off x="3113319" y="3702871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/>
          <p:nvPr/>
        </p:nvCxnSpPr>
        <p:spPr>
          <a:xfrm flipH="1">
            <a:off x="2747213" y="3797356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894187" y="2977468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/>
          <p:cNvCxnSpPr/>
          <p:nvPr/>
        </p:nvCxnSpPr>
        <p:spPr>
          <a:xfrm>
            <a:off x="3176835" y="3071952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lipse 83"/>
          <p:cNvSpPr/>
          <p:nvPr/>
        </p:nvSpPr>
        <p:spPr>
          <a:xfrm>
            <a:off x="3102594" y="3155515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/>
          <p:cNvCxnSpPr/>
          <p:nvPr/>
        </p:nvCxnSpPr>
        <p:spPr>
          <a:xfrm flipH="1">
            <a:off x="2736488" y="3250000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2887798" y="2430116"/>
            <a:ext cx="192882" cy="18896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3170446" y="2524600"/>
            <a:ext cx="3357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3096205" y="2608163"/>
            <a:ext cx="192882" cy="1889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H="1">
            <a:off x="2730099" y="2702648"/>
            <a:ext cx="301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𝑠𝑢𝑝𝑒𝑟𝑣𝑖𝑠𝑒𝑢𝑟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45" y="2550873"/>
                <a:ext cx="4368504" cy="4912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solidFill>
                      <a:srgbClr val="123A61"/>
                    </a:solidFill>
                  </a:rPr>
                  <a:t>Pot</a:t>
                </a:r>
                <a:r>
                  <a:rPr lang="fr-FR" dirty="0" err="1">
                    <a:solidFill>
                      <a:srgbClr val="123A61"/>
                    </a:solidFill>
                  </a:rPr>
                  <a:t>j</a:t>
                </a:r>
                <a:r>
                  <a:rPr lang="fr-FR" sz="2800" dirty="0">
                    <a:solidFill>
                      <a:srgbClr val="123A6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fr-FR" sz="2800" i="1">
                            <a:solidFill>
                              <a:srgbClr val="123A6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123A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rgbClr val="123A6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5549657"/>
                <a:ext cx="2846892" cy="557910"/>
              </a:xfrm>
              <a:prstGeom prst="rect">
                <a:avLst/>
              </a:prstGeom>
              <a:blipFill rotWithShape="0">
                <a:blip r:embed="rId6"/>
                <a:stretch>
                  <a:fillRect l="-4283" t="-978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 smtClean="0">
                    <a:solidFill>
                      <a:srgbClr val="123A61"/>
                    </a:solidFill>
                  </a:rPr>
                  <a:t>Signal</a:t>
                </a:r>
                <a:r>
                  <a:rPr lang="fr-FR" sz="1600" dirty="0" err="1" smtClean="0">
                    <a:solidFill>
                      <a:srgbClr val="123A61"/>
                    </a:solidFill>
                  </a:rPr>
                  <a:t>out</a:t>
                </a:r>
                <a:r>
                  <a:rPr lang="fr-FR" sz="2800" dirty="0" smtClean="0">
                    <a:solidFill>
                      <a:srgbClr val="123A61"/>
                    </a:solidFill>
                  </a:rPr>
                  <a:t> </a:t>
                </a:r>
                <a:r>
                  <a:rPr lang="fr-FR" sz="2800" dirty="0">
                    <a:solidFill>
                      <a:srgbClr val="123A6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sigmoi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𝑃𝑜𝑡</m:t>
                    </m:r>
                    <m:r>
                      <a:rPr lang="fr-FR" sz="2800" b="0" i="1" smtClean="0">
                        <a:solidFill>
                          <a:srgbClr val="123A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4" y="6159259"/>
                <a:ext cx="3750468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252" t="-10465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ag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80" y="4865018"/>
            <a:ext cx="1799154" cy="109360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678948" y="4734108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Feed</a:t>
            </a:r>
            <a:r>
              <a:rPr lang="fr-FR" sz="2800" u="sng" dirty="0" smtClean="0">
                <a:solidFill>
                  <a:srgbClr val="123A61"/>
                </a:solidFill>
              </a:rPr>
              <a:t> </a:t>
            </a:r>
            <a:r>
              <a:rPr lang="fr-FR" sz="2800" u="sng" dirty="0" err="1" smtClean="0">
                <a:solidFill>
                  <a:srgbClr val="123A61"/>
                </a:solidFill>
              </a:rPr>
              <a:t>forward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6966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18663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réseau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2491540" y="2533975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rot="16200000">
            <a:off x="3258236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 rot="16200000">
            <a:off x="5577091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 rot="16200000">
            <a:off x="4034316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 rot="16200000">
            <a:off x="4801012" y="2533977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 rot="16200000">
            <a:off x="6387229" y="2533974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Convolution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16200000">
            <a:off x="7153925" y="2533973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Normalisation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16200000">
            <a:off x="7920621" y="2533978"/>
            <a:ext cx="1906292" cy="495946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rgbClr val="123A61"/>
                </a:solidFill>
              </a:rPr>
              <a:t>Pooling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0353" y="2274378"/>
            <a:ext cx="1022889" cy="1015139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123A61"/>
                </a:solidFill>
              </a:rPr>
              <a:t>Image</a:t>
            </a:r>
            <a:endParaRPr lang="fr-FR" dirty="0">
              <a:solidFill>
                <a:srgbClr val="123A61"/>
              </a:solidFill>
            </a:endParaRPr>
          </a:p>
        </p:txBody>
      </p:sp>
      <p:sp>
        <p:nvSpPr>
          <p:cNvPr id="104" name="Ellipse 103"/>
          <p:cNvSpPr/>
          <p:nvPr/>
        </p:nvSpPr>
        <p:spPr>
          <a:xfrm>
            <a:off x="9481276" y="1987660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Ellipse 104"/>
          <p:cNvSpPr/>
          <p:nvPr/>
        </p:nvSpPr>
        <p:spPr>
          <a:xfrm>
            <a:off x="9481276" y="2263303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Ellipse 105"/>
          <p:cNvSpPr/>
          <p:nvPr/>
        </p:nvSpPr>
        <p:spPr>
          <a:xfrm>
            <a:off x="9481276" y="256101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Ellipse 106"/>
          <p:cNvSpPr/>
          <p:nvPr/>
        </p:nvSpPr>
        <p:spPr>
          <a:xfrm>
            <a:off x="9481276" y="2836661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9481276" y="313222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9481276" y="340786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10260789" y="2455988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10260789" y="2921645"/>
            <a:ext cx="201478" cy="20922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2" name="Connecteur droit 111"/>
          <p:cNvCxnSpPr>
            <a:stCxn id="104" idx="6"/>
            <a:endCxn id="110" idx="2"/>
          </p:cNvCxnSpPr>
          <p:nvPr/>
        </p:nvCxnSpPr>
        <p:spPr>
          <a:xfrm>
            <a:off x="9682754" y="2092274"/>
            <a:ext cx="578035" cy="46832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>
            <a:stCxn id="104" idx="6"/>
            <a:endCxn id="111" idx="2"/>
          </p:cNvCxnSpPr>
          <p:nvPr/>
        </p:nvCxnSpPr>
        <p:spPr>
          <a:xfrm>
            <a:off x="9682754" y="2092274"/>
            <a:ext cx="578035" cy="9339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>
            <a:stCxn id="105" idx="6"/>
            <a:endCxn id="110" idx="2"/>
          </p:cNvCxnSpPr>
          <p:nvPr/>
        </p:nvCxnSpPr>
        <p:spPr>
          <a:xfrm>
            <a:off x="9682754" y="2367917"/>
            <a:ext cx="578035" cy="1926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>
            <a:stCxn id="105" idx="6"/>
            <a:endCxn id="111" idx="2"/>
          </p:cNvCxnSpPr>
          <p:nvPr/>
        </p:nvCxnSpPr>
        <p:spPr>
          <a:xfrm>
            <a:off x="9682754" y="2367917"/>
            <a:ext cx="578035" cy="65834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>
            <a:stCxn id="106" idx="6"/>
            <a:endCxn id="110" idx="2"/>
          </p:cNvCxnSpPr>
          <p:nvPr/>
        </p:nvCxnSpPr>
        <p:spPr>
          <a:xfrm flipV="1">
            <a:off x="9682754" y="2560602"/>
            <a:ext cx="578035" cy="10503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stCxn id="106" idx="6"/>
            <a:endCxn id="111" idx="2"/>
          </p:cNvCxnSpPr>
          <p:nvPr/>
        </p:nvCxnSpPr>
        <p:spPr>
          <a:xfrm>
            <a:off x="9682754" y="2665632"/>
            <a:ext cx="578035" cy="36062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>
            <a:stCxn id="107" idx="6"/>
            <a:endCxn id="110" idx="2"/>
          </p:cNvCxnSpPr>
          <p:nvPr/>
        </p:nvCxnSpPr>
        <p:spPr>
          <a:xfrm flipV="1">
            <a:off x="9682754" y="2560602"/>
            <a:ext cx="578035" cy="38067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>
            <a:stCxn id="107" idx="6"/>
            <a:endCxn id="111" idx="2"/>
          </p:cNvCxnSpPr>
          <p:nvPr/>
        </p:nvCxnSpPr>
        <p:spPr>
          <a:xfrm>
            <a:off x="9682754" y="2941275"/>
            <a:ext cx="578035" cy="8498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stCxn id="108" idx="6"/>
            <a:endCxn id="111" idx="2"/>
          </p:cNvCxnSpPr>
          <p:nvPr/>
        </p:nvCxnSpPr>
        <p:spPr>
          <a:xfrm flipV="1">
            <a:off x="9682754" y="3026259"/>
            <a:ext cx="578035" cy="2105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8" idx="6"/>
            <a:endCxn id="110" idx="2"/>
          </p:cNvCxnSpPr>
          <p:nvPr/>
        </p:nvCxnSpPr>
        <p:spPr>
          <a:xfrm flipV="1">
            <a:off x="9682754" y="2560602"/>
            <a:ext cx="578035" cy="67623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0" idx="2"/>
          </p:cNvCxnSpPr>
          <p:nvPr/>
        </p:nvCxnSpPr>
        <p:spPr>
          <a:xfrm flipV="1">
            <a:off x="9682754" y="2560602"/>
            <a:ext cx="578035" cy="9518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09" idx="6"/>
            <a:endCxn id="111" idx="2"/>
          </p:cNvCxnSpPr>
          <p:nvPr/>
        </p:nvCxnSpPr>
        <p:spPr>
          <a:xfrm flipV="1">
            <a:off x="9682754" y="3026259"/>
            <a:ext cx="578035" cy="486223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/>
          <p:cNvCxnSpPr>
            <a:stCxn id="103" idx="3"/>
            <a:endCxn id="95" idx="0"/>
          </p:cNvCxnSpPr>
          <p:nvPr/>
        </p:nvCxnSpPr>
        <p:spPr>
          <a:xfrm>
            <a:off x="2933242" y="2781948"/>
            <a:ext cx="2634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95" idx="2"/>
            <a:endCxn id="96" idx="0"/>
          </p:cNvCxnSpPr>
          <p:nvPr/>
        </p:nvCxnSpPr>
        <p:spPr>
          <a:xfrm flipV="1">
            <a:off x="3692659" y="2781947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6" idx="2"/>
            <a:endCxn id="98" idx="0"/>
          </p:cNvCxnSpPr>
          <p:nvPr/>
        </p:nvCxnSpPr>
        <p:spPr>
          <a:xfrm>
            <a:off x="4459355" y="2781947"/>
            <a:ext cx="280134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/>
          <p:cNvCxnSpPr>
            <a:stCxn id="98" idx="2"/>
            <a:endCxn id="99" idx="0"/>
          </p:cNvCxnSpPr>
          <p:nvPr/>
        </p:nvCxnSpPr>
        <p:spPr>
          <a:xfrm flipV="1">
            <a:off x="5235435" y="2781950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>
            <a:stCxn id="99" idx="2"/>
            <a:endCxn id="97" idx="0"/>
          </p:cNvCxnSpPr>
          <p:nvPr/>
        </p:nvCxnSpPr>
        <p:spPr>
          <a:xfrm>
            <a:off x="6002131" y="2781950"/>
            <a:ext cx="2801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>
            <a:stCxn id="97" idx="2"/>
            <a:endCxn id="100" idx="0"/>
          </p:cNvCxnSpPr>
          <p:nvPr/>
        </p:nvCxnSpPr>
        <p:spPr>
          <a:xfrm flipV="1">
            <a:off x="6778210" y="2781947"/>
            <a:ext cx="3141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>
            <a:stCxn id="100" idx="2"/>
            <a:endCxn id="101" idx="0"/>
          </p:cNvCxnSpPr>
          <p:nvPr/>
        </p:nvCxnSpPr>
        <p:spPr>
          <a:xfrm flipV="1">
            <a:off x="7588348" y="2781946"/>
            <a:ext cx="2707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>
            <a:stCxn id="101" idx="2"/>
            <a:endCxn id="102" idx="0"/>
          </p:cNvCxnSpPr>
          <p:nvPr/>
        </p:nvCxnSpPr>
        <p:spPr>
          <a:xfrm>
            <a:off x="8355044" y="2781946"/>
            <a:ext cx="27075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>
            <a:stCxn id="103" idx="3"/>
          </p:cNvCxnSpPr>
          <p:nvPr/>
        </p:nvCxnSpPr>
        <p:spPr>
          <a:xfrm flipV="1">
            <a:off x="2933242" y="2464259"/>
            <a:ext cx="263470" cy="317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>
            <a:stCxn id="103" idx="3"/>
          </p:cNvCxnSpPr>
          <p:nvPr/>
        </p:nvCxnSpPr>
        <p:spPr>
          <a:xfrm>
            <a:off x="2933242" y="2781948"/>
            <a:ext cx="262465" cy="350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103" idx="3"/>
          </p:cNvCxnSpPr>
          <p:nvPr/>
        </p:nvCxnSpPr>
        <p:spPr>
          <a:xfrm flipV="1">
            <a:off x="2933242" y="1914490"/>
            <a:ext cx="262465" cy="86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stCxn id="103" idx="3"/>
          </p:cNvCxnSpPr>
          <p:nvPr/>
        </p:nvCxnSpPr>
        <p:spPr>
          <a:xfrm>
            <a:off x="2933242" y="2781948"/>
            <a:ext cx="262465" cy="831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/>
          <p:cNvCxnSpPr>
            <a:endCxn id="104" idx="2"/>
          </p:cNvCxnSpPr>
          <p:nvPr/>
        </p:nvCxnSpPr>
        <p:spPr>
          <a:xfrm>
            <a:off x="9128048" y="2089688"/>
            <a:ext cx="353228" cy="2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endCxn id="105" idx="2"/>
          </p:cNvCxnSpPr>
          <p:nvPr/>
        </p:nvCxnSpPr>
        <p:spPr>
          <a:xfrm flipV="1">
            <a:off x="9121741" y="2367917"/>
            <a:ext cx="359535" cy="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endCxn id="106" idx="2"/>
          </p:cNvCxnSpPr>
          <p:nvPr/>
        </p:nvCxnSpPr>
        <p:spPr>
          <a:xfrm>
            <a:off x="9121741" y="2665215"/>
            <a:ext cx="359535" cy="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endCxn id="107" idx="2"/>
          </p:cNvCxnSpPr>
          <p:nvPr/>
        </p:nvCxnSpPr>
        <p:spPr>
          <a:xfrm>
            <a:off x="9128048" y="2941275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endCxn id="108" idx="2"/>
          </p:cNvCxnSpPr>
          <p:nvPr/>
        </p:nvCxnSpPr>
        <p:spPr>
          <a:xfrm>
            <a:off x="9121741" y="3236838"/>
            <a:ext cx="3595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/>
          <p:cNvCxnSpPr>
            <a:endCxn id="109" idx="2"/>
          </p:cNvCxnSpPr>
          <p:nvPr/>
        </p:nvCxnSpPr>
        <p:spPr>
          <a:xfrm>
            <a:off x="9128048" y="3512482"/>
            <a:ext cx="353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4234758"/>
            <a:ext cx="8905840" cy="1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de convolution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01" y="4181461"/>
            <a:ext cx="2139835" cy="2080773"/>
          </a:xfrm>
          <a:prstGeom prst="rect">
            <a:avLst/>
          </a:prstGeom>
        </p:spPr>
      </p:pic>
      <p:pic>
        <p:nvPicPr>
          <p:cNvPr id="60" name="Espace réservé du contenu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2852624"/>
            <a:ext cx="7787097" cy="3585883"/>
          </a:xfr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49" y="1743959"/>
            <a:ext cx="3576570" cy="1091033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5418056" y="2086941"/>
            <a:ext cx="938517" cy="397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Filtres :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smtClean="0">
                <a:solidFill>
                  <a:srgbClr val="123A61"/>
                </a:solidFill>
              </a:rPr>
              <a:t>Convolution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35674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70" y="2723925"/>
            <a:ext cx="7790117" cy="3714582"/>
          </a:xfrm>
        </p:spPr>
      </p:pic>
      <p:pic>
        <p:nvPicPr>
          <p:cNvPr id="9" name="Espace réservé du contenu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05" y="3743055"/>
            <a:ext cx="2451319" cy="24185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ReLU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fonction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ReLU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1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4" y="2455120"/>
            <a:ext cx="8210652" cy="3856754"/>
          </a:xfrm>
        </p:spPr>
      </p:pic>
      <p:pic>
        <p:nvPicPr>
          <p:cNvPr id="9" name="Espace réservé du contenu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310" y="3600981"/>
            <a:ext cx="2002586" cy="19870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7503" y="1825331"/>
            <a:ext cx="3709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u="sng" dirty="0" err="1" smtClean="0">
                <a:solidFill>
                  <a:srgbClr val="123A61"/>
                </a:solidFill>
              </a:rPr>
              <a:t>Pooling</a:t>
            </a:r>
            <a:endParaRPr lang="fr-FR" sz="2800" u="sng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couche </a:t>
            </a:r>
            <a:r>
              <a:rPr lang="fr-FR" dirty="0" err="1" smtClean="0">
                <a:solidFill>
                  <a:schemeClr val="bg1"/>
                </a:solidFill>
                <a:latin typeface="Product Sans" panose="020B0403030502040203" pitchFamily="34" charset="0"/>
              </a:rPr>
              <a:t>pooling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60256" y="75414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Problèmes rencontrés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Solution 2 : résultats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3" t="16303" r="2735" b="29757"/>
          <a:stretch/>
        </p:blipFill>
        <p:spPr>
          <a:xfrm>
            <a:off x="6446182" y="1607782"/>
            <a:ext cx="4997101" cy="29081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59135" y="4838184"/>
            <a:ext cx="1584960" cy="1441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Matrice de confusion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99656" y="5143300"/>
            <a:ext cx="1299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+</a:t>
            </a:r>
            <a:endParaRPr lang="fr-FR" sz="2400" dirty="0"/>
          </a:p>
          <a:p>
            <a:pPr algn="ctr"/>
            <a:r>
              <a:rPr lang="fr-FR" sz="2400" dirty="0" smtClean="0"/>
              <a:t>X Images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732421" y="4491948"/>
            <a:ext cx="10106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311545" y="2413665"/>
            <a:ext cx="2475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Description model</a:t>
            </a:r>
          </a:p>
          <a:p>
            <a:pPr algn="ctr"/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9121088" y="4786915"/>
            <a:ext cx="3077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X %</a:t>
            </a:r>
          </a:p>
          <a:p>
            <a:pPr algn="ctr"/>
            <a:r>
              <a:rPr lang="fr-FR" sz="2800" dirty="0">
                <a:solidFill>
                  <a:srgbClr val="123A61"/>
                </a:solidFill>
              </a:rPr>
              <a:t>Y </a:t>
            </a:r>
            <a:r>
              <a:rPr lang="fr-FR" sz="2800" dirty="0" smtClean="0">
                <a:solidFill>
                  <a:srgbClr val="123A61"/>
                </a:solidFill>
              </a:rPr>
              <a:t>paramètres</a:t>
            </a:r>
          </a:p>
          <a:p>
            <a:pPr algn="ctr"/>
            <a:r>
              <a:rPr lang="fr-FR" sz="2800" dirty="0" smtClean="0">
                <a:solidFill>
                  <a:srgbClr val="123A61"/>
                </a:solidFill>
              </a:rPr>
              <a:t>Z h d’entrainement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7973"/>
          <a:stretch/>
        </p:blipFill>
        <p:spPr>
          <a:xfrm>
            <a:off x="1483112" y="3197895"/>
            <a:ext cx="2132479" cy="1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 reconnaissance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91847" y="2454555"/>
            <a:ext cx="438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696535" y="4851935"/>
            <a:ext cx="877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sécuriser les données utilisateurs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4134727"/>
            <a:ext cx="1863969" cy="18639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25" y="4292401"/>
            <a:ext cx="1548618" cy="154861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7" y="4213564"/>
            <a:ext cx="1706293" cy="1706293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2771335" y="4923692"/>
            <a:ext cx="263359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693963" y="5221454"/>
            <a:ext cx="271096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9" idx="3"/>
            <a:endCxn id="10" idx="1"/>
          </p:cNvCxnSpPr>
          <p:nvPr/>
        </p:nvCxnSpPr>
        <p:spPr>
          <a:xfrm>
            <a:off x="6953543" y="5066710"/>
            <a:ext cx="273206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490253" y="4468833"/>
            <a:ext cx="1195754" cy="11957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>
            <a:stCxn id="14" idx="0"/>
          </p:cNvCxnSpPr>
          <p:nvPr/>
        </p:nvCxnSpPr>
        <p:spPr>
          <a:xfrm flipV="1">
            <a:off x="4088130" y="3973435"/>
            <a:ext cx="0" cy="49539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378905" y="3343972"/>
            <a:ext cx="341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Informations sensibles (login,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password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credit</a:t>
            </a:r>
            <a:r>
              <a:rPr lang="fr-FR" sz="1600" b="1" dirty="0"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fr-FR" sz="1600" b="1" dirty="0" err="1" smtClean="0">
                <a:latin typeface="Avenir Heavy" charset="0"/>
                <a:ea typeface="Avenir Heavy" charset="0"/>
                <a:cs typeface="Avenir Heavy" charset="0"/>
              </a:rPr>
              <a:t>card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, </a:t>
            </a:r>
            <a:r>
              <a:rPr lang="mr-IN" sz="1600" b="1" dirty="0" smtClean="0"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fr-FR" sz="1600" b="1" dirty="0" smtClean="0">
                <a:latin typeface="Avenir Heavy" charset="0"/>
                <a:ea typeface="Avenir Heavy" charset="0"/>
                <a:cs typeface="Avenir Heavy" charset="0"/>
              </a:rPr>
              <a:t>)</a:t>
            </a:r>
            <a:endParaRPr lang="fr-FR" sz="1600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83530"/>
              </p:ext>
            </p:extLst>
          </p:nvPr>
        </p:nvGraphicFramePr>
        <p:xfrm>
          <a:off x="6815014" y="2175531"/>
          <a:ext cx="4467274" cy="14608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7809"/>
                <a:gridCol w="2236764"/>
                <a:gridCol w="998806"/>
                <a:gridCol w="393895"/>
              </a:tblGrid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ID User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Login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harry.covert@gmail.com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password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toto@hotmail.fr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123456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  <a:tr h="365207"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600" dirty="0" smtClean="0"/>
                        <a:t>…</a:t>
                      </a:r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" name="Connecteur droit 17"/>
          <p:cNvCxnSpPr>
            <a:stCxn id="10" idx="0"/>
          </p:cNvCxnSpPr>
          <p:nvPr/>
        </p:nvCxnSpPr>
        <p:spPr>
          <a:xfrm flipH="1" flipV="1">
            <a:off x="9101797" y="3909723"/>
            <a:ext cx="1436957" cy="30384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34108" y="1739396"/>
            <a:ext cx="5845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● Sécurité basique ne résistant pas aux attaques les plus simples</a:t>
            </a:r>
          </a:p>
          <a:p>
            <a:r>
              <a:rPr lang="fr-FR" sz="2000" dirty="0" smtClean="0"/>
              <a:t>● Données sensibles transitant et/ou stocké dans la base de donnée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876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40634" y="2232074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6593057" y="223207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846341" y="2496643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47931" y="2924571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5f4dcc3b5aa765d61d8327deb882cf99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834511" y="2902593"/>
            <a:ext cx="17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endParaRPr lang="fr-FR" sz="2400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906085" y="3127855"/>
            <a:ext cx="2746716" cy="186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ultiplication 16"/>
          <p:cNvSpPr/>
          <p:nvPr/>
        </p:nvSpPr>
        <p:spPr>
          <a:xfrm>
            <a:off x="6898443" y="2799540"/>
            <a:ext cx="675249" cy="675249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47931" y="3603990"/>
            <a:ext cx="722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nl-NL" sz="2400" dirty="0" smtClean="0"/>
              <a:t>5f4dcc3b5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5f4dcc3b5</a:t>
            </a:r>
            <a:r>
              <a:rPr lang="mr-IN" sz="2400" dirty="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47931" y="4384431"/>
            <a:ext cx="8514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● Attaque par force brute</a:t>
            </a:r>
          </a:p>
          <a:p>
            <a:r>
              <a:rPr lang="fr-FR" sz="2400" dirty="0" smtClean="0"/>
              <a:t>● Attaque par dictionnaire</a:t>
            </a:r>
          </a:p>
          <a:p>
            <a:r>
              <a:rPr lang="fr-FR" sz="2400" dirty="0" smtClean="0"/>
              <a:t>● Attaque par « Rainbow Table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45855" y="2100702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Hachage salé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81332" y="2719754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Sel1</a:t>
            </a:r>
            <a:endParaRPr lang="fr-FR" sz="2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349217" y="2719754"/>
            <a:ext cx="5045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d0018b54a667dcc19a1377823f3f8c65</a:t>
            </a:r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3602501" y="2950586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281332" y="3312790"/>
            <a:ext cx="232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Password</a:t>
            </a:r>
            <a:r>
              <a:rPr lang="fr-FR" sz="2400" dirty="0" smtClean="0"/>
              <a:t> + Sel2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349217" y="3312790"/>
            <a:ext cx="504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/>
              <a:t>fe7e026084f426948798693f19e9cd19</a:t>
            </a:r>
            <a:endParaRPr lang="fi-FI" sz="240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602501" y="3543622"/>
            <a:ext cx="24899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434253" y="2579076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MD5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434253" y="3212328"/>
            <a:ext cx="1083212" cy="3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MD5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1232972" y="4564438"/>
            <a:ext cx="85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>
                <a:sym typeface="Wingdings"/>
              </a:rPr>
              <a:t> = </a:t>
            </a:r>
            <a:r>
              <a:rPr lang="fr-FR" sz="2400" dirty="0" err="1" smtClean="0">
                <a:sym typeface="Wingdings"/>
              </a:rPr>
              <a:t>Password</a:t>
            </a:r>
            <a:r>
              <a:rPr lang="fr-FR" sz="2400" dirty="0" smtClean="0"/>
              <a:t> </a:t>
            </a:r>
            <a:r>
              <a:rPr lang="fr-FR" sz="2400" dirty="0" smtClean="0">
                <a:sym typeface="Wingdings"/>
              </a:rPr>
              <a:t> </a:t>
            </a:r>
            <a:r>
              <a:rPr lang="it-IT" sz="2400" dirty="0" smtClean="0"/>
              <a:t>d0018b54a667d</a:t>
            </a:r>
            <a:r>
              <a:rPr lang="mr-IN" sz="2400" dirty="0" smtClean="0"/>
              <a:t>…</a:t>
            </a:r>
            <a:r>
              <a:rPr lang="fr-FR" sz="2400" dirty="0" smtClean="0"/>
              <a:t> =</a:t>
            </a:r>
            <a:r>
              <a:rPr lang="nl-NL" sz="2400" dirty="0" smtClean="0"/>
              <a:t> </a:t>
            </a:r>
            <a:r>
              <a:rPr lang="fi-FI" sz="2400" smtClean="0"/>
              <a:t>fe7e026084f426</a:t>
            </a:r>
            <a:r>
              <a:rPr lang="mr-IN" sz="2400" smtClean="0"/>
              <a:t>…</a:t>
            </a:r>
            <a:r>
              <a:rPr lang="fr-FR" sz="2400" dirty="0" smtClean="0"/>
              <a:t> 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1281332" y="3946039"/>
            <a:ext cx="1057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●</a:t>
            </a:r>
            <a:r>
              <a:rPr lang="fr-FR" sz="2400" dirty="0" smtClean="0"/>
              <a:t> Un Sel Unique </a:t>
            </a:r>
            <a:r>
              <a:rPr lang="fr-FR" sz="2400" smtClean="0"/>
              <a:t>par utilisateur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0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Sécurité : RSA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Conclusion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371308" y="1828800"/>
            <a:ext cx="11455666" cy="4173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ajouter des nouveaux utilisateurs ?</a:t>
            </a:r>
          </a:p>
          <a:p>
            <a:pPr algn="ctr"/>
            <a:endParaRPr lang="fr-FR" dirty="0" smtClean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sa base de données ?</a:t>
            </a:r>
          </a:p>
          <a:p>
            <a:pPr algn="ctr"/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  <a:p>
            <a:pPr algn="ctr"/>
            <a:r>
              <a:rPr lang="fr-FR" dirty="0" smtClean="0">
                <a:solidFill>
                  <a:srgbClr val="9657DB"/>
                </a:solidFill>
                <a:latin typeface="Product Sans" panose="020B0403030502040203" pitchFamily="34" charset="0"/>
              </a:rPr>
              <a:t>Comment dimensionner son model ?</a:t>
            </a:r>
            <a:endParaRPr lang="fr-FR" dirty="0">
              <a:solidFill>
                <a:srgbClr val="9657DB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Reconnaissance 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63" y="3162399"/>
            <a:ext cx="3478805" cy="1826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9718"/>
            <a:ext cx="12198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r>
              <a:rPr lang="en-US" dirty="0"/>
              <a:t>. Goldstein, L. D. Harmon, and A. B. </a:t>
            </a:r>
            <a:r>
              <a:rPr lang="en-US" dirty="0" err="1"/>
              <a:t>Lesk</a:t>
            </a:r>
            <a:r>
              <a:rPr lang="en-US" dirty="0"/>
              <a:t>, “</a:t>
            </a:r>
            <a:r>
              <a:rPr lang="en-US" dirty="0" smtClean="0"/>
              <a:t>Identification of </a:t>
            </a:r>
            <a:r>
              <a:rPr lang="en-US" dirty="0"/>
              <a:t>human </a:t>
            </a:r>
            <a:r>
              <a:rPr lang="en-US" dirty="0" smtClean="0"/>
              <a:t>faces” 1971</a:t>
            </a:r>
            <a:r>
              <a:rPr lang="en-US" dirty="0"/>
              <a:t>.</a:t>
            </a:r>
            <a:endParaRPr lang="en-US" dirty="0" smtClean="0"/>
          </a:p>
          <a:p>
            <a:r>
              <a:rPr lang="fr-FR" dirty="0"/>
              <a:t>Y. </a:t>
            </a:r>
            <a:r>
              <a:rPr lang="fr-FR" dirty="0" err="1"/>
              <a:t>Taigman</a:t>
            </a:r>
            <a:r>
              <a:rPr lang="fr-FR" dirty="0"/>
              <a:t>, M. Yang, M. </a:t>
            </a:r>
            <a:r>
              <a:rPr lang="fr-FR" dirty="0" err="1"/>
              <a:t>Ranzato</a:t>
            </a:r>
            <a:r>
              <a:rPr lang="fr-FR" dirty="0"/>
              <a:t> and L. Wolf </a:t>
            </a:r>
            <a:r>
              <a:rPr lang="en-US" dirty="0"/>
              <a:t>“ </a:t>
            </a:r>
            <a:r>
              <a:rPr lang="en-US" dirty="0" err="1"/>
              <a:t>DeepFace</a:t>
            </a:r>
            <a:r>
              <a:rPr lang="en-US" dirty="0"/>
              <a:t>: Closing the Gap to Human-Level Performance in Face Verification </a:t>
            </a:r>
            <a:r>
              <a:rPr lang="en-US" dirty="0" smtClean="0"/>
              <a:t>” 2014</a:t>
            </a:r>
          </a:p>
          <a:p>
            <a:r>
              <a:rPr lang="it-IT" dirty="0" smtClean="0"/>
              <a:t>R. Brunelli and T. Poggio, </a:t>
            </a:r>
            <a:r>
              <a:rPr lang="en-US" dirty="0" smtClean="0"/>
              <a:t>“</a:t>
            </a:r>
            <a:r>
              <a:rPr lang="fr-FR" dirty="0"/>
              <a:t>Face Recognition: </a:t>
            </a:r>
            <a:r>
              <a:rPr lang="fr-FR" dirty="0" err="1"/>
              <a:t>Features</a:t>
            </a:r>
            <a:r>
              <a:rPr lang="fr-FR" dirty="0"/>
              <a:t> versus </a:t>
            </a:r>
            <a:r>
              <a:rPr lang="fr-FR" dirty="0" err="1"/>
              <a:t>Templates</a:t>
            </a:r>
            <a:r>
              <a:rPr lang="en-US" dirty="0" smtClean="0"/>
              <a:t>” 1993.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68282" y="2076732"/>
            <a:ext cx="2688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Landmark détection</a:t>
            </a:r>
          </a:p>
          <a:p>
            <a:pPr algn="ctr"/>
            <a:r>
              <a:rPr lang="fr-FR" sz="2400" dirty="0" smtClean="0"/>
              <a:t>1971</a:t>
            </a:r>
            <a:endParaRPr lang="fr-FR" sz="2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59" y="3030294"/>
            <a:ext cx="3299423" cy="205224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606549" y="2076732"/>
            <a:ext cx="2404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Feature</a:t>
            </a:r>
            <a:r>
              <a:rPr lang="fr-FR" sz="2400" dirty="0" smtClean="0"/>
              <a:t> détection</a:t>
            </a:r>
          </a:p>
          <a:p>
            <a:pPr algn="ctr"/>
            <a:r>
              <a:rPr lang="fr-FR" sz="2400" dirty="0" smtClean="0"/>
              <a:t>1993</a:t>
            </a:r>
            <a:endParaRPr lang="fr-FR" sz="24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60" y="3623545"/>
            <a:ext cx="4138366" cy="86573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928740" y="2076732"/>
            <a:ext cx="186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/>
              <a:t>Deeplearning</a:t>
            </a:r>
            <a:endParaRPr lang="fr-FR" sz="2400" dirty="0" smtClean="0"/>
          </a:p>
          <a:p>
            <a:pPr algn="ctr"/>
            <a:r>
              <a:rPr lang="fr-FR" sz="2400" dirty="0" smtClean="0"/>
              <a:t>2014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575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" idx="3"/>
            <a:endCxn id="9" idx="1"/>
          </p:cNvCxnSpPr>
          <p:nvPr/>
        </p:nvCxnSpPr>
        <p:spPr>
          <a:xfrm>
            <a:off x="4232621" y="3639923"/>
            <a:ext cx="325283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9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21662" y="1523607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826070" y="1523606"/>
            <a:ext cx="4270343" cy="4232635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68183" y="877275"/>
            <a:ext cx="13773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86642" y="877274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58344" y="3041321"/>
            <a:ext cx="1574277" cy="11972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485453" y="3041321"/>
            <a:ext cx="1574277" cy="1197204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Code C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Cylindre 9"/>
          <p:cNvSpPr/>
          <p:nvPr/>
        </p:nvSpPr>
        <p:spPr>
          <a:xfrm>
            <a:off x="9586554" y="1905393"/>
            <a:ext cx="1013067" cy="1338606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7655674" y="4653614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6407" y="46908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149564" y="2169343"/>
            <a:ext cx="1197205" cy="87197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09" y="3197360"/>
            <a:ext cx="307261" cy="307261"/>
          </a:xfrm>
          <a:prstGeom prst="rect">
            <a:avLst/>
          </a:prstGeom>
          <a:ln>
            <a:noFill/>
          </a:ln>
        </p:spPr>
      </p:pic>
      <p:sp>
        <p:nvSpPr>
          <p:cNvPr id="15" name="Ellipse 14"/>
          <p:cNvSpPr/>
          <p:nvPr/>
        </p:nvSpPr>
        <p:spPr>
          <a:xfrm>
            <a:off x="314662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14662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14662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14662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714313" y="5124527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14312" y="522892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714312" y="532954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14312" y="543015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430467" y="5186310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430466" y="529071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430466" y="539132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25"/>
          <p:cNvCxnSpPr>
            <a:stCxn id="15" idx="6"/>
            <a:endCxn id="23" idx="2"/>
          </p:cNvCxnSpPr>
          <p:nvPr/>
        </p:nvCxnSpPr>
        <p:spPr>
          <a:xfrm>
            <a:off x="3192342" y="5147387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15" idx="6"/>
            <a:endCxn id="24" idx="2"/>
          </p:cNvCxnSpPr>
          <p:nvPr/>
        </p:nvCxnSpPr>
        <p:spPr>
          <a:xfrm>
            <a:off x="3192342" y="5147387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15" idx="6"/>
            <a:endCxn id="25" idx="2"/>
          </p:cNvCxnSpPr>
          <p:nvPr/>
        </p:nvCxnSpPr>
        <p:spPr>
          <a:xfrm>
            <a:off x="3192342" y="5147387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16" idx="6"/>
            <a:endCxn id="23" idx="2"/>
          </p:cNvCxnSpPr>
          <p:nvPr/>
        </p:nvCxnSpPr>
        <p:spPr>
          <a:xfrm flipV="1">
            <a:off x="3192341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16" idx="6"/>
            <a:endCxn id="24" idx="2"/>
          </p:cNvCxnSpPr>
          <p:nvPr/>
        </p:nvCxnSpPr>
        <p:spPr>
          <a:xfrm>
            <a:off x="3192341" y="525178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16" idx="6"/>
            <a:endCxn id="25" idx="2"/>
          </p:cNvCxnSpPr>
          <p:nvPr/>
        </p:nvCxnSpPr>
        <p:spPr>
          <a:xfrm>
            <a:off x="3192341" y="5251789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7" idx="6"/>
            <a:endCxn id="23" idx="2"/>
          </p:cNvCxnSpPr>
          <p:nvPr/>
        </p:nvCxnSpPr>
        <p:spPr>
          <a:xfrm flipV="1">
            <a:off x="3192341" y="5209170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17" idx="6"/>
            <a:endCxn id="24" idx="2"/>
          </p:cNvCxnSpPr>
          <p:nvPr/>
        </p:nvCxnSpPr>
        <p:spPr>
          <a:xfrm flipV="1">
            <a:off x="3192341" y="5313572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7" idx="6"/>
            <a:endCxn id="25" idx="2"/>
          </p:cNvCxnSpPr>
          <p:nvPr/>
        </p:nvCxnSpPr>
        <p:spPr>
          <a:xfrm>
            <a:off x="3192341" y="5352400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18" idx="6"/>
            <a:endCxn id="23" idx="2"/>
          </p:cNvCxnSpPr>
          <p:nvPr/>
        </p:nvCxnSpPr>
        <p:spPr>
          <a:xfrm flipV="1">
            <a:off x="3192341" y="5209170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>
            <a:stCxn id="18" idx="6"/>
          </p:cNvCxnSpPr>
          <p:nvPr/>
        </p:nvCxnSpPr>
        <p:spPr>
          <a:xfrm flipV="1">
            <a:off x="3192341" y="5313572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8" idx="6"/>
            <a:endCxn id="25" idx="2"/>
          </p:cNvCxnSpPr>
          <p:nvPr/>
        </p:nvCxnSpPr>
        <p:spPr>
          <a:xfrm flipV="1">
            <a:off x="3192341" y="5414183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endCxn id="19" idx="2"/>
          </p:cNvCxnSpPr>
          <p:nvPr/>
        </p:nvCxnSpPr>
        <p:spPr>
          <a:xfrm flipV="1">
            <a:off x="3476185" y="5147387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stCxn id="23" idx="6"/>
          </p:cNvCxnSpPr>
          <p:nvPr/>
        </p:nvCxnSpPr>
        <p:spPr>
          <a:xfrm>
            <a:off x="3476186" y="5209170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476185" y="5209170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2" idx="2"/>
          </p:cNvCxnSpPr>
          <p:nvPr/>
        </p:nvCxnSpPr>
        <p:spPr>
          <a:xfrm>
            <a:off x="3476185" y="5209170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24" idx="6"/>
            <a:endCxn id="19" idx="2"/>
          </p:cNvCxnSpPr>
          <p:nvPr/>
        </p:nvCxnSpPr>
        <p:spPr>
          <a:xfrm flipV="1">
            <a:off x="3476185" y="5147387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4" idx="6"/>
            <a:endCxn id="20" idx="2"/>
          </p:cNvCxnSpPr>
          <p:nvPr/>
        </p:nvCxnSpPr>
        <p:spPr>
          <a:xfrm flipV="1">
            <a:off x="3476185" y="5251789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>
            <a:stCxn id="24" idx="6"/>
            <a:endCxn id="21" idx="2"/>
          </p:cNvCxnSpPr>
          <p:nvPr/>
        </p:nvCxnSpPr>
        <p:spPr>
          <a:xfrm>
            <a:off x="3476185" y="5313572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24" idx="6"/>
            <a:endCxn id="22" idx="2"/>
          </p:cNvCxnSpPr>
          <p:nvPr/>
        </p:nvCxnSpPr>
        <p:spPr>
          <a:xfrm>
            <a:off x="3476185" y="5313572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5" idx="6"/>
            <a:endCxn id="19" idx="2"/>
          </p:cNvCxnSpPr>
          <p:nvPr/>
        </p:nvCxnSpPr>
        <p:spPr>
          <a:xfrm flipV="1">
            <a:off x="3476185" y="5147387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25" idx="6"/>
            <a:endCxn id="20" idx="2"/>
          </p:cNvCxnSpPr>
          <p:nvPr/>
        </p:nvCxnSpPr>
        <p:spPr>
          <a:xfrm flipV="1">
            <a:off x="3476185" y="5251789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25" idx="6"/>
            <a:endCxn id="21" idx="2"/>
          </p:cNvCxnSpPr>
          <p:nvPr/>
        </p:nvCxnSpPr>
        <p:spPr>
          <a:xfrm flipV="1">
            <a:off x="3476185" y="5352400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5" idx="6"/>
            <a:endCxn id="22" idx="2"/>
          </p:cNvCxnSpPr>
          <p:nvPr/>
        </p:nvCxnSpPr>
        <p:spPr>
          <a:xfrm>
            <a:off x="3476185" y="5414183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798875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798874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98874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98874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8556440" y="5087289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8556439" y="5191691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8556439" y="529230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8556439" y="5392913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8272594" y="5149072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8272593" y="5253474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72593" y="5354085"/>
            <a:ext cx="45719" cy="45719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61" name="Connecteur droit 60"/>
          <p:cNvCxnSpPr>
            <a:stCxn id="50" idx="6"/>
            <a:endCxn id="58" idx="2"/>
          </p:cNvCxnSpPr>
          <p:nvPr/>
        </p:nvCxnSpPr>
        <p:spPr>
          <a:xfrm>
            <a:off x="8034469" y="5110149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stCxn id="50" idx="6"/>
            <a:endCxn id="59" idx="2"/>
          </p:cNvCxnSpPr>
          <p:nvPr/>
        </p:nvCxnSpPr>
        <p:spPr>
          <a:xfrm>
            <a:off x="8034469" y="5110149"/>
            <a:ext cx="238124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0" idx="6"/>
            <a:endCxn id="60" idx="2"/>
          </p:cNvCxnSpPr>
          <p:nvPr/>
        </p:nvCxnSpPr>
        <p:spPr>
          <a:xfrm>
            <a:off x="8034469" y="5110149"/>
            <a:ext cx="238124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1" idx="6"/>
            <a:endCxn id="58" idx="2"/>
          </p:cNvCxnSpPr>
          <p:nvPr/>
        </p:nvCxnSpPr>
        <p:spPr>
          <a:xfrm flipV="1">
            <a:off x="8034468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1" idx="6"/>
            <a:endCxn id="59" idx="2"/>
          </p:cNvCxnSpPr>
          <p:nvPr/>
        </p:nvCxnSpPr>
        <p:spPr>
          <a:xfrm>
            <a:off x="8034468" y="5214551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1" idx="6"/>
            <a:endCxn id="60" idx="2"/>
          </p:cNvCxnSpPr>
          <p:nvPr/>
        </p:nvCxnSpPr>
        <p:spPr>
          <a:xfrm>
            <a:off x="8034468" y="5214551"/>
            <a:ext cx="238125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52" idx="6"/>
            <a:endCxn id="58" idx="2"/>
          </p:cNvCxnSpPr>
          <p:nvPr/>
        </p:nvCxnSpPr>
        <p:spPr>
          <a:xfrm flipV="1">
            <a:off x="8034468" y="5171932"/>
            <a:ext cx="238126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52" idx="6"/>
            <a:endCxn id="59" idx="2"/>
          </p:cNvCxnSpPr>
          <p:nvPr/>
        </p:nvCxnSpPr>
        <p:spPr>
          <a:xfrm flipV="1">
            <a:off x="8034468" y="5276334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stCxn id="52" idx="6"/>
            <a:endCxn id="60" idx="2"/>
          </p:cNvCxnSpPr>
          <p:nvPr/>
        </p:nvCxnSpPr>
        <p:spPr>
          <a:xfrm>
            <a:off x="8034468" y="5315162"/>
            <a:ext cx="238125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53" idx="6"/>
            <a:endCxn id="58" idx="2"/>
          </p:cNvCxnSpPr>
          <p:nvPr/>
        </p:nvCxnSpPr>
        <p:spPr>
          <a:xfrm flipV="1">
            <a:off x="8034468" y="5171932"/>
            <a:ext cx="238126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53" idx="6"/>
          </p:cNvCxnSpPr>
          <p:nvPr/>
        </p:nvCxnSpPr>
        <p:spPr>
          <a:xfrm flipV="1">
            <a:off x="8034468" y="5276334"/>
            <a:ext cx="238125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53" idx="6"/>
            <a:endCxn id="60" idx="2"/>
          </p:cNvCxnSpPr>
          <p:nvPr/>
        </p:nvCxnSpPr>
        <p:spPr>
          <a:xfrm flipV="1">
            <a:off x="8034468" y="5376945"/>
            <a:ext cx="238125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endCxn id="54" idx="2"/>
          </p:cNvCxnSpPr>
          <p:nvPr/>
        </p:nvCxnSpPr>
        <p:spPr>
          <a:xfrm flipV="1">
            <a:off x="8318312" y="5110149"/>
            <a:ext cx="238128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8" idx="6"/>
          </p:cNvCxnSpPr>
          <p:nvPr/>
        </p:nvCxnSpPr>
        <p:spPr>
          <a:xfrm>
            <a:off x="8318313" y="5171932"/>
            <a:ext cx="238126" cy="426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8318312" y="5171932"/>
            <a:ext cx="238127" cy="1432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endCxn id="57" idx="2"/>
          </p:cNvCxnSpPr>
          <p:nvPr/>
        </p:nvCxnSpPr>
        <p:spPr>
          <a:xfrm>
            <a:off x="8318312" y="5171932"/>
            <a:ext cx="238127" cy="2438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59" idx="6"/>
            <a:endCxn id="54" idx="2"/>
          </p:cNvCxnSpPr>
          <p:nvPr/>
        </p:nvCxnSpPr>
        <p:spPr>
          <a:xfrm flipV="1">
            <a:off x="8318312" y="5110149"/>
            <a:ext cx="238128" cy="16618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59" idx="6"/>
            <a:endCxn id="55" idx="2"/>
          </p:cNvCxnSpPr>
          <p:nvPr/>
        </p:nvCxnSpPr>
        <p:spPr>
          <a:xfrm flipV="1">
            <a:off x="8318312" y="5214551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59" idx="6"/>
            <a:endCxn id="56" idx="2"/>
          </p:cNvCxnSpPr>
          <p:nvPr/>
        </p:nvCxnSpPr>
        <p:spPr>
          <a:xfrm>
            <a:off x="8318312" y="5276334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59" idx="6"/>
            <a:endCxn id="57" idx="2"/>
          </p:cNvCxnSpPr>
          <p:nvPr/>
        </p:nvCxnSpPr>
        <p:spPr>
          <a:xfrm>
            <a:off x="8318312" y="5276334"/>
            <a:ext cx="238127" cy="1394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60" idx="6"/>
            <a:endCxn id="54" idx="2"/>
          </p:cNvCxnSpPr>
          <p:nvPr/>
        </p:nvCxnSpPr>
        <p:spPr>
          <a:xfrm flipV="1">
            <a:off x="8318312" y="5110149"/>
            <a:ext cx="238128" cy="2667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60" idx="6"/>
            <a:endCxn id="55" idx="2"/>
          </p:cNvCxnSpPr>
          <p:nvPr/>
        </p:nvCxnSpPr>
        <p:spPr>
          <a:xfrm flipV="1">
            <a:off x="8318312" y="5214551"/>
            <a:ext cx="238127" cy="1623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60" idx="6"/>
            <a:endCxn id="56" idx="2"/>
          </p:cNvCxnSpPr>
          <p:nvPr/>
        </p:nvCxnSpPr>
        <p:spPr>
          <a:xfrm flipV="1">
            <a:off x="8318312" y="5315162"/>
            <a:ext cx="238127" cy="617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60" idx="6"/>
            <a:endCxn id="57" idx="2"/>
          </p:cNvCxnSpPr>
          <p:nvPr/>
        </p:nvCxnSpPr>
        <p:spPr>
          <a:xfrm>
            <a:off x="8318312" y="5376945"/>
            <a:ext cx="238127" cy="3882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" idx="2"/>
            <a:endCxn id="12" idx="0"/>
          </p:cNvCxnSpPr>
          <p:nvPr/>
        </p:nvCxnSpPr>
        <p:spPr>
          <a:xfrm>
            <a:off x="3445483" y="4238525"/>
            <a:ext cx="7842" cy="45232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13" idx="2"/>
            <a:endCxn id="8" idx="1"/>
          </p:cNvCxnSpPr>
          <p:nvPr/>
        </p:nvCxnSpPr>
        <p:spPr>
          <a:xfrm>
            <a:off x="1748167" y="3041321"/>
            <a:ext cx="910177" cy="5986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9" idx="3"/>
            <a:endCxn id="10" idx="3"/>
          </p:cNvCxnSpPr>
          <p:nvPr/>
        </p:nvCxnSpPr>
        <p:spPr>
          <a:xfrm flipV="1">
            <a:off x="9059730" y="3243999"/>
            <a:ext cx="1033358" cy="39592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9" idx="2"/>
            <a:endCxn id="11" idx="0"/>
          </p:cNvCxnSpPr>
          <p:nvPr/>
        </p:nvCxnSpPr>
        <p:spPr>
          <a:xfrm>
            <a:off x="8272592" y="4238525"/>
            <a:ext cx="0" cy="41508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16" y="4057618"/>
            <a:ext cx="709905" cy="709905"/>
          </a:xfrm>
          <a:prstGeom prst="rect">
            <a:avLst/>
          </a:prstGeom>
          <a:ln>
            <a:noFill/>
          </a:ln>
        </p:spPr>
      </p:pic>
      <p:cxnSp>
        <p:nvCxnSpPr>
          <p:cNvPr id="91" name="Connecteur droit avec flèche 90"/>
          <p:cNvCxnSpPr>
            <a:stCxn id="9" idx="3"/>
            <a:endCxn id="90" idx="1"/>
          </p:cNvCxnSpPr>
          <p:nvPr/>
        </p:nvCxnSpPr>
        <p:spPr>
          <a:xfrm>
            <a:off x="9059730" y="3639923"/>
            <a:ext cx="827786" cy="77264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2" y="2544920"/>
            <a:ext cx="497508" cy="497508"/>
          </a:xfrm>
          <a:prstGeom prst="rect">
            <a:avLst/>
          </a:prstGeom>
          <a:ln>
            <a:noFill/>
          </a:ln>
        </p:spPr>
      </p:pic>
      <p:sp>
        <p:nvSpPr>
          <p:cNvPr id="93" name="ZoneTexte 92"/>
          <p:cNvSpPr txBox="1"/>
          <p:nvPr/>
        </p:nvSpPr>
        <p:spPr>
          <a:xfrm>
            <a:off x="1748166" y="3270591"/>
            <a:ext cx="533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94" name="ZoneTexte 93"/>
          <p:cNvSpPr txBox="1"/>
          <p:nvPr/>
        </p:nvSpPr>
        <p:spPr>
          <a:xfrm>
            <a:off x="2680177" y="4261385"/>
            <a:ext cx="7434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95" name="ZoneTexte 94"/>
          <p:cNvSpPr txBox="1"/>
          <p:nvPr/>
        </p:nvSpPr>
        <p:spPr>
          <a:xfrm>
            <a:off x="3502737" y="4284282"/>
            <a:ext cx="5180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97" name="ZoneTexte 96"/>
          <p:cNvSpPr txBox="1"/>
          <p:nvPr/>
        </p:nvSpPr>
        <p:spPr>
          <a:xfrm>
            <a:off x="9011607" y="4203724"/>
            <a:ext cx="8332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9428228" y="3402808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99" name="Connecteur droit avec flèche 98"/>
          <p:cNvCxnSpPr>
            <a:stCxn id="11" idx="3"/>
          </p:cNvCxnSpPr>
          <p:nvPr/>
        </p:nvCxnSpPr>
        <p:spPr>
          <a:xfrm flipV="1">
            <a:off x="8889509" y="4496424"/>
            <a:ext cx="986678" cy="64267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17" y="3199901"/>
            <a:ext cx="882618" cy="882618"/>
          </a:xfrm>
          <a:prstGeom prst="rect">
            <a:avLst/>
          </a:prstGeom>
        </p:spPr>
      </p:pic>
      <p:cxnSp>
        <p:nvCxnSpPr>
          <p:cNvPr id="107" name="Connecteur droit avec flèche 106"/>
          <p:cNvCxnSpPr>
            <a:stCxn id="8" idx="3"/>
            <a:endCxn id="2" idx="1"/>
          </p:cNvCxnSpPr>
          <p:nvPr/>
        </p:nvCxnSpPr>
        <p:spPr>
          <a:xfrm>
            <a:off x="4232621" y="3639923"/>
            <a:ext cx="1139996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2" idx="3"/>
            <a:endCxn id="9" idx="1"/>
          </p:cNvCxnSpPr>
          <p:nvPr/>
        </p:nvCxnSpPr>
        <p:spPr>
          <a:xfrm flipV="1">
            <a:off x="6255235" y="3639923"/>
            <a:ext cx="1230218" cy="128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Imag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03" y="1219192"/>
            <a:ext cx="882618" cy="882618"/>
          </a:xfrm>
          <a:prstGeom prst="rect">
            <a:avLst/>
          </a:prstGeom>
        </p:spPr>
      </p:pic>
      <p:sp>
        <p:nvSpPr>
          <p:cNvPr id="111" name="ZoneTexte 110"/>
          <p:cNvSpPr txBox="1"/>
          <p:nvPr/>
        </p:nvSpPr>
        <p:spPr>
          <a:xfrm>
            <a:off x="5222143" y="4026247"/>
            <a:ext cx="135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MITM Man</a:t>
            </a:r>
            <a:endParaRPr lang="fr-FR" dirty="0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710" y="2795015"/>
            <a:ext cx="332753" cy="332753"/>
          </a:xfrm>
          <a:prstGeom prst="rect">
            <a:avLst/>
          </a:prstGeom>
        </p:spPr>
      </p:pic>
      <p:cxnSp>
        <p:nvCxnSpPr>
          <p:cNvPr id="119" name="Connecteur droit avec flèche 118"/>
          <p:cNvCxnSpPr>
            <a:stCxn id="110" idx="3"/>
            <a:endCxn id="10" idx="2"/>
          </p:cNvCxnSpPr>
          <p:nvPr/>
        </p:nvCxnSpPr>
        <p:spPr>
          <a:xfrm>
            <a:off x="6326721" y="1660501"/>
            <a:ext cx="3259833" cy="91419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2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Architecture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GPI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9082" y="3254188"/>
            <a:ext cx="128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Répartition </a:t>
            </a:r>
          </a:p>
          <a:p>
            <a:r>
              <a:rPr lang="fr-FR" dirty="0" smtClean="0"/>
              <a:t>Temporelle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4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Répartition technique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1277" y="2323707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005685" y="2323706"/>
            <a:ext cx="4270343" cy="423263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247798" y="1677375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Client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66257" y="167737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Product Sans" panose="020B0403030502040203" pitchFamily="34" charset="0"/>
              </a:rPr>
              <a:t>Serveur</a:t>
            </a:r>
            <a:endParaRPr lang="fr-FR" sz="3600" dirty="0">
              <a:latin typeface="Product Sans" panose="020B0403030502040203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2837959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665068" y="3841421"/>
            <a:ext cx="1574277" cy="119720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Code 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ylindre 13"/>
          <p:cNvSpPr/>
          <p:nvPr/>
        </p:nvSpPr>
        <p:spPr>
          <a:xfrm>
            <a:off x="9766169" y="2705493"/>
            <a:ext cx="1013067" cy="1338606"/>
          </a:xfrm>
          <a:prstGeom prst="ca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BDD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835289" y="5453714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3016022" y="5490952"/>
            <a:ext cx="1233835" cy="97096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Python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329179" y="2969443"/>
            <a:ext cx="1197205" cy="8719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24" y="3997460"/>
            <a:ext cx="307261" cy="307261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332623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332623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332623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32623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3893928" y="5924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893927" y="60290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93927" y="6129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893927" y="6230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610082" y="59864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610081" y="60908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3610081" y="61914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/>
          <p:cNvCxnSpPr>
            <a:stCxn id="19" idx="6"/>
            <a:endCxn id="27" idx="2"/>
          </p:cNvCxnSpPr>
          <p:nvPr/>
        </p:nvCxnSpPr>
        <p:spPr>
          <a:xfrm>
            <a:off x="3371957" y="5947487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stCxn id="19" idx="6"/>
            <a:endCxn id="28" idx="2"/>
          </p:cNvCxnSpPr>
          <p:nvPr/>
        </p:nvCxnSpPr>
        <p:spPr>
          <a:xfrm>
            <a:off x="3371957" y="5947487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19" idx="6"/>
            <a:endCxn id="29" idx="2"/>
          </p:cNvCxnSpPr>
          <p:nvPr/>
        </p:nvCxnSpPr>
        <p:spPr>
          <a:xfrm>
            <a:off x="3371957" y="5947487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>
            <a:stCxn id="20" idx="6"/>
            <a:endCxn id="27" idx="2"/>
          </p:cNvCxnSpPr>
          <p:nvPr/>
        </p:nvCxnSpPr>
        <p:spPr>
          <a:xfrm flipV="1">
            <a:off x="3371956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20" idx="6"/>
            <a:endCxn id="28" idx="2"/>
          </p:cNvCxnSpPr>
          <p:nvPr/>
        </p:nvCxnSpPr>
        <p:spPr>
          <a:xfrm>
            <a:off x="3371956" y="605188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20" idx="6"/>
            <a:endCxn id="29" idx="2"/>
          </p:cNvCxnSpPr>
          <p:nvPr/>
        </p:nvCxnSpPr>
        <p:spPr>
          <a:xfrm>
            <a:off x="3371956" y="6051889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21" idx="6"/>
            <a:endCxn id="27" idx="2"/>
          </p:cNvCxnSpPr>
          <p:nvPr/>
        </p:nvCxnSpPr>
        <p:spPr>
          <a:xfrm flipV="1">
            <a:off x="3371956" y="6009270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>
            <a:stCxn id="21" idx="6"/>
            <a:endCxn id="28" idx="2"/>
          </p:cNvCxnSpPr>
          <p:nvPr/>
        </p:nvCxnSpPr>
        <p:spPr>
          <a:xfrm flipV="1">
            <a:off x="3371956" y="6113672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6"/>
            <a:endCxn id="29" idx="2"/>
          </p:cNvCxnSpPr>
          <p:nvPr/>
        </p:nvCxnSpPr>
        <p:spPr>
          <a:xfrm>
            <a:off x="3371956" y="6152500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>
            <a:stCxn id="22" idx="6"/>
            <a:endCxn id="27" idx="2"/>
          </p:cNvCxnSpPr>
          <p:nvPr/>
        </p:nvCxnSpPr>
        <p:spPr>
          <a:xfrm flipV="1">
            <a:off x="3371956" y="6009270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22" idx="6"/>
          </p:cNvCxnSpPr>
          <p:nvPr/>
        </p:nvCxnSpPr>
        <p:spPr>
          <a:xfrm flipV="1">
            <a:off x="3371956" y="6113672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22" idx="6"/>
            <a:endCxn id="29" idx="2"/>
          </p:cNvCxnSpPr>
          <p:nvPr/>
        </p:nvCxnSpPr>
        <p:spPr>
          <a:xfrm flipV="1">
            <a:off x="3371956" y="6214283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>
            <a:endCxn id="23" idx="2"/>
          </p:cNvCxnSpPr>
          <p:nvPr/>
        </p:nvCxnSpPr>
        <p:spPr>
          <a:xfrm flipV="1">
            <a:off x="3655800" y="5947487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stCxn id="27" idx="6"/>
          </p:cNvCxnSpPr>
          <p:nvPr/>
        </p:nvCxnSpPr>
        <p:spPr>
          <a:xfrm>
            <a:off x="3655801" y="6009270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3655800" y="6009270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26" idx="2"/>
          </p:cNvCxnSpPr>
          <p:nvPr/>
        </p:nvCxnSpPr>
        <p:spPr>
          <a:xfrm>
            <a:off x="3655800" y="6009270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28" idx="6"/>
            <a:endCxn id="23" idx="2"/>
          </p:cNvCxnSpPr>
          <p:nvPr/>
        </p:nvCxnSpPr>
        <p:spPr>
          <a:xfrm flipV="1">
            <a:off x="3655800" y="5947487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28" idx="6"/>
            <a:endCxn id="24" idx="2"/>
          </p:cNvCxnSpPr>
          <p:nvPr/>
        </p:nvCxnSpPr>
        <p:spPr>
          <a:xfrm flipV="1">
            <a:off x="3655800" y="6051889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>
            <a:stCxn id="28" idx="6"/>
            <a:endCxn id="25" idx="2"/>
          </p:cNvCxnSpPr>
          <p:nvPr/>
        </p:nvCxnSpPr>
        <p:spPr>
          <a:xfrm>
            <a:off x="3655800" y="6113672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28" idx="6"/>
            <a:endCxn id="26" idx="2"/>
          </p:cNvCxnSpPr>
          <p:nvPr/>
        </p:nvCxnSpPr>
        <p:spPr>
          <a:xfrm>
            <a:off x="3655800" y="6113672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>
            <a:stCxn id="29" idx="6"/>
            <a:endCxn id="23" idx="2"/>
          </p:cNvCxnSpPr>
          <p:nvPr/>
        </p:nvCxnSpPr>
        <p:spPr>
          <a:xfrm flipV="1">
            <a:off x="3655800" y="5947487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>
            <a:stCxn id="29" idx="6"/>
            <a:endCxn id="24" idx="2"/>
          </p:cNvCxnSpPr>
          <p:nvPr/>
        </p:nvCxnSpPr>
        <p:spPr>
          <a:xfrm flipV="1">
            <a:off x="3655800" y="6051889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>
            <a:stCxn id="29" idx="6"/>
            <a:endCxn id="25" idx="2"/>
          </p:cNvCxnSpPr>
          <p:nvPr/>
        </p:nvCxnSpPr>
        <p:spPr>
          <a:xfrm flipV="1">
            <a:off x="3655800" y="6152500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/>
          <p:cNvCxnSpPr>
            <a:stCxn id="29" idx="6"/>
            <a:endCxn id="26" idx="2"/>
          </p:cNvCxnSpPr>
          <p:nvPr/>
        </p:nvCxnSpPr>
        <p:spPr>
          <a:xfrm>
            <a:off x="3655800" y="6214283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816836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816836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816836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816836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8736055" y="58873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8736054" y="599179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8736054" y="60924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8736054" y="619301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8452209" y="59491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8452208" y="60535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8452208" y="615418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0" name="Connecteur droit 119"/>
          <p:cNvCxnSpPr>
            <a:stCxn id="109" idx="6"/>
            <a:endCxn id="117" idx="2"/>
          </p:cNvCxnSpPr>
          <p:nvPr/>
        </p:nvCxnSpPr>
        <p:spPr>
          <a:xfrm>
            <a:off x="8214084" y="5910249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>
            <a:stCxn id="109" idx="6"/>
            <a:endCxn id="118" idx="2"/>
          </p:cNvCxnSpPr>
          <p:nvPr/>
        </p:nvCxnSpPr>
        <p:spPr>
          <a:xfrm>
            <a:off x="8214084" y="5910249"/>
            <a:ext cx="238124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stCxn id="109" idx="6"/>
            <a:endCxn id="119" idx="2"/>
          </p:cNvCxnSpPr>
          <p:nvPr/>
        </p:nvCxnSpPr>
        <p:spPr>
          <a:xfrm>
            <a:off x="8214084" y="5910249"/>
            <a:ext cx="238124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110" idx="6"/>
            <a:endCxn id="117" idx="2"/>
          </p:cNvCxnSpPr>
          <p:nvPr/>
        </p:nvCxnSpPr>
        <p:spPr>
          <a:xfrm flipV="1">
            <a:off x="8214083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>
            <a:stCxn id="110" idx="6"/>
            <a:endCxn id="118" idx="2"/>
          </p:cNvCxnSpPr>
          <p:nvPr/>
        </p:nvCxnSpPr>
        <p:spPr>
          <a:xfrm>
            <a:off x="8214083" y="6014651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10" idx="6"/>
            <a:endCxn id="119" idx="2"/>
          </p:cNvCxnSpPr>
          <p:nvPr/>
        </p:nvCxnSpPr>
        <p:spPr>
          <a:xfrm>
            <a:off x="8214083" y="6014651"/>
            <a:ext cx="238125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/>
          <p:cNvCxnSpPr>
            <a:stCxn id="111" idx="6"/>
            <a:endCxn id="117" idx="2"/>
          </p:cNvCxnSpPr>
          <p:nvPr/>
        </p:nvCxnSpPr>
        <p:spPr>
          <a:xfrm flipV="1">
            <a:off x="8214083" y="5972032"/>
            <a:ext cx="238126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11" idx="6"/>
            <a:endCxn id="118" idx="2"/>
          </p:cNvCxnSpPr>
          <p:nvPr/>
        </p:nvCxnSpPr>
        <p:spPr>
          <a:xfrm flipV="1">
            <a:off x="8214083" y="6076434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>
            <a:stCxn id="111" idx="6"/>
            <a:endCxn id="119" idx="2"/>
          </p:cNvCxnSpPr>
          <p:nvPr/>
        </p:nvCxnSpPr>
        <p:spPr>
          <a:xfrm>
            <a:off x="8214083" y="6115262"/>
            <a:ext cx="238125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12" idx="6"/>
            <a:endCxn id="117" idx="2"/>
          </p:cNvCxnSpPr>
          <p:nvPr/>
        </p:nvCxnSpPr>
        <p:spPr>
          <a:xfrm flipV="1">
            <a:off x="8214083" y="5972032"/>
            <a:ext cx="238126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stCxn id="112" idx="6"/>
          </p:cNvCxnSpPr>
          <p:nvPr/>
        </p:nvCxnSpPr>
        <p:spPr>
          <a:xfrm flipV="1">
            <a:off x="8214083" y="6076434"/>
            <a:ext cx="238125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stCxn id="112" idx="6"/>
            <a:endCxn id="119" idx="2"/>
          </p:cNvCxnSpPr>
          <p:nvPr/>
        </p:nvCxnSpPr>
        <p:spPr>
          <a:xfrm flipV="1">
            <a:off x="8214083" y="6177045"/>
            <a:ext cx="238125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endCxn id="113" idx="2"/>
          </p:cNvCxnSpPr>
          <p:nvPr/>
        </p:nvCxnSpPr>
        <p:spPr>
          <a:xfrm flipV="1">
            <a:off x="8497927" y="5910249"/>
            <a:ext cx="238128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17" idx="6"/>
          </p:cNvCxnSpPr>
          <p:nvPr/>
        </p:nvCxnSpPr>
        <p:spPr>
          <a:xfrm>
            <a:off x="8497928" y="5972032"/>
            <a:ext cx="238126" cy="4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8497927" y="5972032"/>
            <a:ext cx="238127" cy="1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endCxn id="116" idx="2"/>
          </p:cNvCxnSpPr>
          <p:nvPr/>
        </p:nvCxnSpPr>
        <p:spPr>
          <a:xfrm>
            <a:off x="8497927" y="5972032"/>
            <a:ext cx="238127" cy="243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118" idx="6"/>
            <a:endCxn id="113" idx="2"/>
          </p:cNvCxnSpPr>
          <p:nvPr/>
        </p:nvCxnSpPr>
        <p:spPr>
          <a:xfrm flipV="1">
            <a:off x="8497927" y="5910249"/>
            <a:ext cx="238128" cy="16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18" idx="6"/>
            <a:endCxn id="114" idx="2"/>
          </p:cNvCxnSpPr>
          <p:nvPr/>
        </p:nvCxnSpPr>
        <p:spPr>
          <a:xfrm flipV="1">
            <a:off x="8497927" y="6014651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>
            <a:stCxn id="118" idx="6"/>
            <a:endCxn id="115" idx="2"/>
          </p:cNvCxnSpPr>
          <p:nvPr/>
        </p:nvCxnSpPr>
        <p:spPr>
          <a:xfrm>
            <a:off x="8497927" y="6076434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118" idx="6"/>
            <a:endCxn id="116" idx="2"/>
          </p:cNvCxnSpPr>
          <p:nvPr/>
        </p:nvCxnSpPr>
        <p:spPr>
          <a:xfrm>
            <a:off x="8497927" y="6076434"/>
            <a:ext cx="238127" cy="139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>
            <a:stCxn id="119" idx="6"/>
            <a:endCxn id="113" idx="2"/>
          </p:cNvCxnSpPr>
          <p:nvPr/>
        </p:nvCxnSpPr>
        <p:spPr>
          <a:xfrm flipV="1">
            <a:off x="8497927" y="5910249"/>
            <a:ext cx="238128" cy="26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19" idx="6"/>
            <a:endCxn id="114" idx="2"/>
          </p:cNvCxnSpPr>
          <p:nvPr/>
        </p:nvCxnSpPr>
        <p:spPr>
          <a:xfrm flipV="1">
            <a:off x="8497927" y="6014651"/>
            <a:ext cx="238127" cy="162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>
            <a:stCxn id="119" idx="6"/>
            <a:endCxn id="115" idx="2"/>
          </p:cNvCxnSpPr>
          <p:nvPr/>
        </p:nvCxnSpPr>
        <p:spPr>
          <a:xfrm flipV="1">
            <a:off x="8497927" y="6115262"/>
            <a:ext cx="238127" cy="6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>
            <a:stCxn id="119" idx="6"/>
            <a:endCxn id="116" idx="2"/>
          </p:cNvCxnSpPr>
          <p:nvPr/>
        </p:nvCxnSpPr>
        <p:spPr>
          <a:xfrm>
            <a:off x="8497927" y="6177045"/>
            <a:ext cx="238127" cy="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2" idx="2"/>
            <a:endCxn id="16" idx="0"/>
          </p:cNvCxnSpPr>
          <p:nvPr/>
        </p:nvCxnSpPr>
        <p:spPr>
          <a:xfrm>
            <a:off x="3625098" y="5038625"/>
            <a:ext cx="7842" cy="4523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7" idx="2"/>
            <a:endCxn id="12" idx="1"/>
          </p:cNvCxnSpPr>
          <p:nvPr/>
        </p:nvCxnSpPr>
        <p:spPr>
          <a:xfrm>
            <a:off x="1927782" y="3841421"/>
            <a:ext cx="910177" cy="59860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" idx="3"/>
            <a:endCxn id="14" idx="3"/>
          </p:cNvCxnSpPr>
          <p:nvPr/>
        </p:nvCxnSpPr>
        <p:spPr>
          <a:xfrm flipV="1">
            <a:off x="9239345" y="4044099"/>
            <a:ext cx="1033358" cy="39592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>
            <a:stCxn id="13" idx="2"/>
            <a:endCxn id="15" idx="0"/>
          </p:cNvCxnSpPr>
          <p:nvPr/>
        </p:nvCxnSpPr>
        <p:spPr>
          <a:xfrm>
            <a:off x="8452207" y="5038625"/>
            <a:ext cx="0" cy="41508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" idx="3"/>
            <a:endCxn id="13" idx="1"/>
          </p:cNvCxnSpPr>
          <p:nvPr/>
        </p:nvCxnSpPr>
        <p:spPr>
          <a:xfrm>
            <a:off x="4412236" y="4440023"/>
            <a:ext cx="325283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31" y="4857718"/>
            <a:ext cx="709905" cy="709905"/>
          </a:xfrm>
          <a:prstGeom prst="rect">
            <a:avLst/>
          </a:prstGeom>
        </p:spPr>
      </p:pic>
      <p:cxnSp>
        <p:nvCxnSpPr>
          <p:cNvPr id="156" name="Connecteur droit avec flèche 155"/>
          <p:cNvCxnSpPr>
            <a:stCxn id="13" idx="3"/>
            <a:endCxn id="155" idx="1"/>
          </p:cNvCxnSpPr>
          <p:nvPr/>
        </p:nvCxnSpPr>
        <p:spPr>
          <a:xfrm>
            <a:off x="9239345" y="4440023"/>
            <a:ext cx="827786" cy="7726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Image 1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7" y="3345020"/>
            <a:ext cx="497508" cy="497508"/>
          </a:xfrm>
          <a:prstGeom prst="rect">
            <a:avLst/>
          </a:prstGeom>
        </p:spPr>
      </p:pic>
      <p:sp>
        <p:nvSpPr>
          <p:cNvPr id="160" name="ZoneTexte 159"/>
          <p:cNvSpPr txBox="1"/>
          <p:nvPr/>
        </p:nvSpPr>
        <p:spPr>
          <a:xfrm>
            <a:off x="1927781" y="4070691"/>
            <a:ext cx="5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ite</a:t>
            </a:r>
            <a:endParaRPr lang="fr-FR" dirty="0"/>
          </a:p>
        </p:txBody>
      </p:sp>
      <p:sp>
        <p:nvSpPr>
          <p:cNvPr id="161" name="ZoneTexte 160"/>
          <p:cNvSpPr txBox="1"/>
          <p:nvPr/>
        </p:nvSpPr>
        <p:spPr>
          <a:xfrm>
            <a:off x="2859792" y="5061485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</a:t>
            </a:r>
            <a:endParaRPr lang="fr-FR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2352" y="508438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o/n</a:t>
            </a:r>
            <a:endParaRPr lang="fr-FR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192983" y="4440023"/>
            <a:ext cx="166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Login</a:t>
            </a:r>
          </a:p>
          <a:p>
            <a:pPr algn="ctr"/>
            <a:r>
              <a:rPr lang="fr-FR" dirty="0" err="1" smtClean="0"/>
              <a:t>mdp</a:t>
            </a:r>
            <a:endParaRPr lang="fr-FR" dirty="0" smtClean="0"/>
          </a:p>
          <a:p>
            <a:pPr algn="ctr"/>
            <a:r>
              <a:rPr lang="fr-FR" dirty="0" smtClean="0"/>
              <a:t>Photos</a:t>
            </a:r>
          </a:p>
          <a:p>
            <a:pPr algn="ctr"/>
            <a:r>
              <a:rPr lang="fr-FR" dirty="0" smtClean="0"/>
              <a:t>Poids du réseau</a:t>
            </a:r>
            <a:endParaRPr lang="fr-FR" dirty="0"/>
          </a:p>
        </p:txBody>
      </p:sp>
      <p:sp>
        <p:nvSpPr>
          <p:cNvPr id="167" name="ZoneTexte 166"/>
          <p:cNvSpPr txBox="1"/>
          <p:nvPr/>
        </p:nvSpPr>
        <p:spPr>
          <a:xfrm>
            <a:off x="9191222" y="5003824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Photos</a:t>
            </a:r>
            <a:endParaRPr lang="fr-FR" dirty="0"/>
          </a:p>
        </p:txBody>
      </p:sp>
      <p:sp>
        <p:nvSpPr>
          <p:cNvPr id="168" name="ZoneTexte 167"/>
          <p:cNvSpPr txBox="1"/>
          <p:nvPr/>
        </p:nvSpPr>
        <p:spPr>
          <a:xfrm>
            <a:off x="9607843" y="420290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Login/</a:t>
            </a:r>
            <a:r>
              <a:rPr lang="fr-FR" dirty="0" err="1" smtClean="0"/>
              <a:t>mdp</a:t>
            </a:r>
            <a:endParaRPr lang="fr-FR" dirty="0"/>
          </a:p>
        </p:txBody>
      </p:sp>
      <p:cxnSp>
        <p:nvCxnSpPr>
          <p:cNvPr id="169" name="Connecteur droit avec flèche 168"/>
          <p:cNvCxnSpPr>
            <a:stCxn id="15" idx="3"/>
          </p:cNvCxnSpPr>
          <p:nvPr/>
        </p:nvCxnSpPr>
        <p:spPr>
          <a:xfrm flipV="1">
            <a:off x="9069124" y="5296524"/>
            <a:ext cx="986678" cy="64267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D9C2"/>
            </a:gs>
            <a:gs pos="59000">
              <a:srgbClr val="6DB0DD"/>
            </a:gs>
            <a:gs pos="94000">
              <a:srgbClr val="9657D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91777" y="2284226"/>
            <a:ext cx="9584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Interface utilisateur</a:t>
            </a:r>
            <a:endParaRPr lang="fr-FR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35" y="0"/>
            <a:ext cx="2060361" cy="20603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559" y="4654712"/>
            <a:ext cx="1024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Objectif</a:t>
            </a:r>
            <a:r>
              <a:rPr lang="fr-FR" sz="3600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 : rendre la connexion aux sites très simple</a:t>
            </a:r>
            <a:endParaRPr lang="fr-FR" sz="3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>
          <a:xfrm>
            <a:off x="-1" y="-9427"/>
            <a:ext cx="12198285" cy="1753386"/>
          </a:xfrm>
          <a:custGeom>
            <a:avLst/>
            <a:gdLst>
              <a:gd name="connsiteX0" fmla="*/ 0 w 12207712"/>
              <a:gd name="connsiteY0" fmla="*/ 0 h 1706252"/>
              <a:gd name="connsiteX1" fmla="*/ 12207712 w 12207712"/>
              <a:gd name="connsiteY1" fmla="*/ 0 h 1706252"/>
              <a:gd name="connsiteX2" fmla="*/ 12198285 w 12207712"/>
              <a:gd name="connsiteY2" fmla="*/ 688157 h 1706252"/>
              <a:gd name="connsiteX3" fmla="*/ 9427 w 12207712"/>
              <a:gd name="connsiteY3" fmla="*/ 1706252 h 1706252"/>
              <a:gd name="connsiteX4" fmla="*/ 0 w 12207712"/>
              <a:gd name="connsiteY4" fmla="*/ 0 h 170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712" h="1706252">
                <a:moveTo>
                  <a:pt x="0" y="0"/>
                </a:moveTo>
                <a:lnTo>
                  <a:pt x="12207712" y="0"/>
                </a:lnTo>
                <a:lnTo>
                  <a:pt x="12198285" y="688157"/>
                </a:lnTo>
                <a:lnTo>
                  <a:pt x="9427" y="1706252"/>
                </a:lnTo>
                <a:cubicBezTo>
                  <a:pt x="6285" y="1143786"/>
                  <a:pt x="3142" y="58132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59000">
                <a:srgbClr val="6DB0DD"/>
              </a:gs>
              <a:gs pos="94000">
                <a:srgbClr val="9657D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 4"/>
          <p:cNvSpPr/>
          <p:nvPr/>
        </p:nvSpPr>
        <p:spPr>
          <a:xfrm>
            <a:off x="10109508" y="6438507"/>
            <a:ext cx="2088777" cy="419493"/>
          </a:xfrm>
          <a:custGeom>
            <a:avLst/>
            <a:gdLst>
              <a:gd name="connsiteX0" fmla="*/ 0 w 2088777"/>
              <a:gd name="connsiteY0" fmla="*/ 573741 h 573741"/>
              <a:gd name="connsiteX1" fmla="*/ 2088777 w 2088777"/>
              <a:gd name="connsiteY1" fmla="*/ 573741 h 573741"/>
              <a:gd name="connsiteX2" fmla="*/ 2088777 w 2088777"/>
              <a:gd name="connsiteY2" fmla="*/ 0 h 573741"/>
              <a:gd name="connsiteX3" fmla="*/ 0 w 2088777"/>
              <a:gd name="connsiteY3" fmla="*/ 573741 h 57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777" h="573741">
                <a:moveTo>
                  <a:pt x="0" y="573741"/>
                </a:moveTo>
                <a:lnTo>
                  <a:pt x="2088777" y="573741"/>
                </a:lnTo>
                <a:lnTo>
                  <a:pt x="2088777" y="0"/>
                </a:lnTo>
                <a:lnTo>
                  <a:pt x="0" y="573741"/>
                </a:lnTo>
                <a:close/>
              </a:path>
            </a:pathLst>
          </a:custGeom>
          <a:gradFill flip="none" rotWithShape="1">
            <a:gsLst>
              <a:gs pos="0">
                <a:srgbClr val="3BD9C2"/>
              </a:gs>
              <a:gs pos="75000">
                <a:srgbClr val="6DB0DD"/>
              </a:gs>
              <a:gs pos="100000">
                <a:srgbClr val="BD85E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60256" y="75414"/>
            <a:ext cx="10515600" cy="1325563"/>
          </a:xfrm>
          <a:noFill/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Product Sans" panose="020B04030305020402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nterface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56720" y="648866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Product Sans" panose="020B0403030502040203" pitchFamily="34" charset="0"/>
              </a:rPr>
              <a:t>1</a:t>
            </a:r>
            <a:endParaRPr lang="fr-FR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92997" y="2013112"/>
            <a:ext cx="461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Objectif : rendre la connexion aux sites ultra </a:t>
            </a:r>
            <a:r>
              <a:rPr lang="fr-FR" dirty="0" err="1" smtClean="0"/>
              <a:t>izy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9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1154</Words>
  <Application>Microsoft Macintosh PowerPoint</Application>
  <PresentationFormat>Grand écran</PresentationFormat>
  <Paragraphs>443</Paragraphs>
  <Slides>44</Slides>
  <Notes>0</Notes>
  <HiddenSlides>7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3" baseType="lpstr">
      <vt:lpstr>Avenir Heavy</vt:lpstr>
      <vt:lpstr>Calibri</vt:lpstr>
      <vt:lpstr>Calibri Light</vt:lpstr>
      <vt:lpstr>Cambria Math</vt:lpstr>
      <vt:lpstr>Mangal</vt:lpstr>
      <vt:lpstr>Product Sans</vt:lpstr>
      <vt:lpstr>Wingdings</vt:lpstr>
      <vt:lpstr>Arial</vt:lpstr>
      <vt:lpstr>Thème Office</vt:lpstr>
      <vt:lpstr>Présentation PowerPoint</vt:lpstr>
      <vt:lpstr>Animation</vt:lpstr>
      <vt:lpstr>Architecture</vt:lpstr>
      <vt:lpstr>Architecture</vt:lpstr>
      <vt:lpstr>Architecture</vt:lpstr>
      <vt:lpstr>GPI</vt:lpstr>
      <vt:lpstr>Répartition technique</vt:lpstr>
      <vt:lpstr>Présentation PowerPoint</vt:lpstr>
      <vt:lpstr>Interface</vt:lpstr>
      <vt:lpstr>Choix techniques</vt:lpstr>
      <vt:lpstr>Intégration de l’IHM</vt:lpstr>
      <vt:lpstr>IHM : Connexion via le client</vt:lpstr>
      <vt:lpstr>Bilan avancement</vt:lpstr>
      <vt:lpstr>Présentation PowerPoint</vt:lpstr>
      <vt:lpstr>PLAN PARTIE IA</vt:lpstr>
      <vt:lpstr>Intégration de la reconnaissance</vt:lpstr>
      <vt:lpstr>Reconnaissance </vt:lpstr>
      <vt:lpstr>Intégration de la collecte de données</vt:lpstr>
      <vt:lpstr>Protocole de collecte</vt:lpstr>
      <vt:lpstr>Augmentation d’image</vt:lpstr>
      <vt:lpstr>Protocole de collecte</vt:lpstr>
      <vt:lpstr>Détails base de données</vt:lpstr>
      <vt:lpstr>Intégration de la collecte de données</vt:lpstr>
      <vt:lpstr>Solution 1 : régression logistique</vt:lpstr>
      <vt:lpstr>Solution 2 : Perceptron multicouches</vt:lpstr>
      <vt:lpstr>Solution 2 : Perceptron multicouches </vt:lpstr>
      <vt:lpstr>Reconnaissance : multi-perceptron</vt:lpstr>
      <vt:lpstr>Reconnaissance : multi-perceptron</vt:lpstr>
      <vt:lpstr>Solution 2 : réseau de convolution</vt:lpstr>
      <vt:lpstr>Solution 2 : couche de convolution</vt:lpstr>
      <vt:lpstr>Présentation PowerPoint</vt:lpstr>
      <vt:lpstr>Présentation PowerPoint</vt:lpstr>
      <vt:lpstr>Présentation PowerPoint</vt:lpstr>
      <vt:lpstr>Solution 2 : résultats</vt:lpstr>
      <vt:lpstr>Conclusion reconnaissance</vt:lpstr>
      <vt:lpstr>Présentation PowerPoint</vt:lpstr>
      <vt:lpstr>Sécurité</vt:lpstr>
      <vt:lpstr>Sécurité : Hachage</vt:lpstr>
      <vt:lpstr>Sécurité : Hachage salé</vt:lpstr>
      <vt:lpstr>Sécurité : RSA</vt:lpstr>
      <vt:lpstr>Conclusion</vt:lpstr>
      <vt:lpstr>Reconnaissance 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vilain</dc:creator>
  <cp:lastModifiedBy>Utilisateur de Microsoft Office</cp:lastModifiedBy>
  <cp:revision>108</cp:revision>
  <dcterms:created xsi:type="dcterms:W3CDTF">2018-02-07T11:05:20Z</dcterms:created>
  <dcterms:modified xsi:type="dcterms:W3CDTF">2018-03-10T15:32:47Z</dcterms:modified>
</cp:coreProperties>
</file>